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57" r:id="rId7"/>
    <p:sldId id="262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E693A6-F1D2-44F4-AC71-336FB5A2D84C}" type="datetimeFigureOut">
              <a:rPr lang="hu-HU" smtClean="0"/>
              <a:t>2018.02.10.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98B7F03-41F1-45D6-B97B-E59406423E67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nbergiklub.h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eoe.tenyesztes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Tenyésztési bizottság beszámolója 2017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1348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49188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hu-HU" smtClean="0"/>
              <a:t>KÖSZÖNJÜK  </a:t>
            </a:r>
            <a:br>
              <a:rPr lang="hu-HU" smtClean="0"/>
            </a:br>
            <a:r>
              <a:rPr lang="hu-HU" smtClean="0"/>
              <a:t>Bizalmatokat </a:t>
            </a:r>
            <a:r>
              <a:rPr lang="hu-HU"/>
              <a:t>és </a:t>
            </a:r>
            <a:r>
              <a:rPr lang="hu-HU" smtClean="0"/>
              <a:t> </a:t>
            </a:r>
            <a:r>
              <a:rPr lang="hu-HU"/>
              <a:t>Támogatásotokat !</a:t>
            </a:r>
            <a:r>
              <a:rPr lang="de-DE"/>
              <a:t/>
            </a:r>
            <a:br>
              <a:rPr lang="de-DE"/>
            </a:br>
            <a:endParaRPr lang="de-DE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80928"/>
            <a:ext cx="3672408" cy="3677872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644008" y="3068960"/>
            <a:ext cx="40324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smtClean="0">
                <a:solidFill>
                  <a:schemeClr val="tx2">
                    <a:lumMod val="75000"/>
                  </a:schemeClr>
                </a:solidFill>
              </a:rPr>
              <a:t>Tenyésztési Bizottság:</a:t>
            </a:r>
          </a:p>
          <a:p>
            <a:endParaRPr lang="hu-HU" sz="200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u-HU" sz="2000" smtClean="0">
                <a:solidFill>
                  <a:schemeClr val="tx2">
                    <a:lumMod val="75000"/>
                  </a:schemeClr>
                </a:solidFill>
              </a:rPr>
              <a:t>	dr. Fikó Fruzsina</a:t>
            </a:r>
          </a:p>
          <a:p>
            <a:r>
              <a:rPr lang="hu-HU" sz="2000" smtClean="0">
                <a:solidFill>
                  <a:schemeClr val="tx2">
                    <a:lumMod val="75000"/>
                  </a:schemeClr>
                </a:solidFill>
              </a:rPr>
              <a:t>	Kerekes Mária</a:t>
            </a:r>
          </a:p>
          <a:p>
            <a:r>
              <a:rPr lang="hu-HU" sz="2000" smtClean="0">
                <a:solidFill>
                  <a:schemeClr val="tx2">
                    <a:lumMod val="75000"/>
                  </a:schemeClr>
                </a:solidFill>
              </a:rPr>
              <a:t>	Komendánt-Fülöp Adrienn</a:t>
            </a:r>
          </a:p>
          <a:p>
            <a:endParaRPr lang="hu-HU"/>
          </a:p>
          <a:p>
            <a:endParaRPr lang="hu-HU" smtClean="0"/>
          </a:p>
          <a:p>
            <a:endParaRPr lang="hu-HU"/>
          </a:p>
          <a:p>
            <a:r>
              <a:rPr lang="hu-HU" smtClean="0">
                <a:hlinkClick r:id="rId3"/>
              </a:rPr>
              <a:t>www.leonbergiklub.hu</a:t>
            </a:r>
            <a:endParaRPr lang="hu-HU" smtClean="0"/>
          </a:p>
          <a:p>
            <a:endParaRPr lang="hu-HU" smtClean="0"/>
          </a:p>
          <a:p>
            <a:r>
              <a:rPr lang="hu-HU" smtClean="0">
                <a:hlinkClick r:id="rId4"/>
              </a:rPr>
              <a:t>leoe.tenyesztes@gmail.com</a:t>
            </a:r>
            <a:r>
              <a:rPr lang="hu-HU" smtClean="0"/>
              <a:t>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324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r>
              <a:rPr lang="hu-HU" smtClean="0"/>
              <a:t>állománybejelentő </a:t>
            </a:r>
            <a:r>
              <a:rPr lang="hu-HU" dirty="0" smtClean="0"/>
              <a:t>letölthető a honlapról</a:t>
            </a:r>
          </a:p>
          <a:p>
            <a:r>
              <a:rPr lang="hu-HU"/>
              <a:t>ú</a:t>
            </a:r>
            <a:r>
              <a:rPr lang="hu-HU" smtClean="0"/>
              <a:t>j </a:t>
            </a:r>
            <a:r>
              <a:rPr lang="hu-HU" smtClean="0"/>
              <a:t>kiskutyák </a:t>
            </a:r>
            <a:r>
              <a:rPr lang="hu-HU"/>
              <a:t>bejelentése</a:t>
            </a:r>
            <a:r>
              <a:rPr lang="hu-HU" smtClean="0"/>
              <a:t> </a:t>
            </a:r>
            <a:r>
              <a:rPr lang="hu-HU" smtClean="0"/>
              <a:t>(import/export</a:t>
            </a:r>
            <a:r>
              <a:rPr lang="hu-HU" dirty="0" smtClean="0"/>
              <a:t>) – tenyésztők feladata (lenne)</a:t>
            </a:r>
          </a:p>
          <a:p>
            <a:r>
              <a:rPr lang="hu-HU" dirty="0"/>
              <a:t>ú</a:t>
            </a:r>
            <a:r>
              <a:rPr lang="hu-HU" smtClean="0"/>
              <a:t>j </a:t>
            </a:r>
            <a:r>
              <a:rPr lang="hu-HU" dirty="0" err="1" smtClean="0"/>
              <a:t>leonbergi</a:t>
            </a:r>
            <a:r>
              <a:rPr lang="hu-HU" dirty="0" smtClean="0"/>
              <a:t> tulajdonosoknak a LEOE megemlítése, kiskutyák </a:t>
            </a:r>
            <a:r>
              <a:rPr lang="hu-HU" smtClean="0"/>
              <a:t>tulajdonjogának </a:t>
            </a:r>
            <a:r>
              <a:rPr lang="hu-HU" smtClean="0"/>
              <a:t>átírása</a:t>
            </a:r>
          </a:p>
          <a:p>
            <a:r>
              <a:rPr lang="hu-HU"/>
              <a:t>f</a:t>
            </a:r>
            <a:r>
              <a:rPr lang="hu-HU" smtClean="0"/>
              <a:t>edezőkanok</a:t>
            </a:r>
            <a:r>
              <a:rPr lang="hu-HU" dirty="0" smtClean="0"/>
              <a:t>: INGYENES adatbázis (de még mindig hiányos)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Állomány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287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hu-HU" b="1" smtClean="0"/>
              <a:t>Kan </a:t>
            </a:r>
            <a:r>
              <a:rPr lang="hu-HU" sz="2300" b="1"/>
              <a:t>tulajdonos</a:t>
            </a:r>
            <a:r>
              <a:rPr lang="hu-HU" b="1" smtClean="0"/>
              <a:t> </a:t>
            </a:r>
            <a:r>
              <a:rPr lang="hu-HU" b="1" dirty="0" smtClean="0"/>
              <a:t>feladata</a:t>
            </a:r>
            <a:r>
              <a:rPr lang="hu-HU" dirty="0" smtClean="0"/>
              <a:t>: </a:t>
            </a:r>
          </a:p>
          <a:p>
            <a:pPr lvl="1"/>
            <a:r>
              <a:rPr lang="hu-HU"/>
              <a:t>fedeztetési</a:t>
            </a:r>
            <a:r>
              <a:rPr lang="hu-HU" smtClean="0"/>
              <a:t> </a:t>
            </a:r>
            <a:r>
              <a:rPr lang="hu-HU" dirty="0" smtClean="0"/>
              <a:t>igazolás elküldése a </a:t>
            </a:r>
            <a:r>
              <a:rPr lang="hu-HU" dirty="0" err="1" smtClean="0"/>
              <a:t>LEOE-nak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fedezést </a:t>
            </a:r>
            <a:r>
              <a:rPr lang="hu-HU" smtClean="0"/>
              <a:t>követő </a:t>
            </a:r>
            <a:r>
              <a:rPr lang="hu-HU" smtClean="0"/>
              <a:t>6 </a:t>
            </a:r>
            <a:r>
              <a:rPr lang="hu-HU" smtClean="0"/>
              <a:t>(</a:t>
            </a:r>
            <a:r>
              <a:rPr lang="hu-HU" smtClean="0"/>
              <a:t>HAT</a:t>
            </a:r>
            <a:r>
              <a:rPr lang="hu-HU" dirty="0" smtClean="0"/>
              <a:t>) napon belül</a:t>
            </a:r>
          </a:p>
          <a:p>
            <a:pPr lvl="1"/>
            <a:r>
              <a:rPr lang="hu-HU" dirty="0"/>
              <a:t>a</a:t>
            </a:r>
            <a:r>
              <a:rPr lang="hu-HU" smtClean="0"/>
              <a:t> </a:t>
            </a:r>
            <a:r>
              <a:rPr lang="hu-HU" dirty="0" smtClean="0"/>
              <a:t>fedezett szuka származási lapja, HD, LPN1 szűrések elküldése</a:t>
            </a:r>
          </a:p>
          <a:p>
            <a:pPr lvl="1"/>
            <a:r>
              <a:rPr lang="hu-HU" smtClean="0"/>
              <a:t>f</a:t>
            </a:r>
            <a:r>
              <a:rPr lang="hu-HU" smtClean="0"/>
              <a:t>edeztetési </a:t>
            </a:r>
            <a:r>
              <a:rPr lang="hu-HU" dirty="0" smtClean="0"/>
              <a:t>díj elutalása és </a:t>
            </a:r>
            <a:r>
              <a:rPr lang="hu-HU" smtClean="0"/>
              <a:t>bizonylat csatolása</a:t>
            </a:r>
          </a:p>
          <a:p>
            <a:pPr lvl="1"/>
            <a:r>
              <a:rPr lang="hu-HU"/>
              <a:t>annak ellenőrzése, hogy a szuka megfelel e a LEOE vagy </a:t>
            </a:r>
            <a:r>
              <a:rPr lang="hu-HU"/>
              <a:t>az adott külföldi </a:t>
            </a:r>
            <a:r>
              <a:rPr lang="hu-HU"/>
              <a:t>ország  Tenyésztésbe vételi feltételeinek</a:t>
            </a:r>
          </a:p>
          <a:p>
            <a:pPr lvl="1"/>
            <a:endParaRPr lang="hu-HU">
              <a:solidFill>
                <a:srgbClr val="FF0000"/>
              </a:solidFill>
            </a:endParaRPr>
          </a:p>
          <a:p>
            <a:pPr lvl="1"/>
            <a:r>
              <a:rPr lang="hu-HU" b="1" smtClean="0"/>
              <a:t>Szuka tulajdonos </a:t>
            </a:r>
            <a:r>
              <a:rPr lang="hu-HU" b="1" dirty="0" smtClean="0"/>
              <a:t>feladata</a:t>
            </a:r>
            <a:r>
              <a:rPr lang="hu-HU" b="1" smtClean="0"/>
              <a:t>: </a:t>
            </a:r>
          </a:p>
          <a:p>
            <a:pPr lvl="1"/>
            <a:r>
              <a:rPr lang="hu-HU" sz="2000"/>
              <a:t>a kan feleljen meg  a LEOE  vagy az adott külfödi ország tenyésztésbe vételi feltételeinek</a:t>
            </a:r>
            <a:endParaRPr lang="hu-HU" sz="2000" dirty="0"/>
          </a:p>
          <a:p>
            <a:pPr lvl="1"/>
            <a:r>
              <a:rPr lang="hu-HU" dirty="0" smtClean="0"/>
              <a:t>félidős ultrahang-vizsgálat eredményének jelentése</a:t>
            </a:r>
          </a:p>
          <a:p>
            <a:pPr lvl="1"/>
            <a:r>
              <a:rPr lang="hu-HU" dirty="0"/>
              <a:t>a</a:t>
            </a:r>
            <a:r>
              <a:rPr lang="hu-HU" smtClean="0"/>
              <a:t>lombejelentő </a:t>
            </a:r>
            <a:r>
              <a:rPr lang="hu-HU" dirty="0" smtClean="0"/>
              <a:t>elküldése, az ellés utáni 6. (HATODIK) napig</a:t>
            </a: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Fedezések / almok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58307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mtClean="0"/>
              <a:t>20 </a:t>
            </a:r>
            <a:r>
              <a:rPr lang="hu-HU" smtClean="0"/>
              <a:t>fedeztetés, </a:t>
            </a:r>
            <a:r>
              <a:rPr lang="hu-HU" dirty="0" smtClean="0"/>
              <a:t>ahol a LEOE összes szabálya teljesült, és utána a LEOE szukák esetében a választott tenyésztő szervezet szintén a LEOE volt (nem pedig a </a:t>
            </a:r>
            <a:r>
              <a:rPr lang="hu-HU" dirty="0" err="1" smtClean="0"/>
              <a:t>MEOESz</a:t>
            </a:r>
            <a:r>
              <a:rPr lang="hu-HU" dirty="0" smtClean="0"/>
              <a:t>) </a:t>
            </a:r>
            <a:br>
              <a:rPr lang="hu-HU" dirty="0" smtClean="0"/>
            </a:br>
            <a:r>
              <a:rPr lang="hu-HU" dirty="0" smtClean="0"/>
              <a:t>+ 5 egyéb fedezés (amiről tudunk, és a </a:t>
            </a:r>
            <a:r>
              <a:rPr lang="hu-HU" dirty="0" err="1" smtClean="0"/>
              <a:t>LEOE-nak</a:t>
            </a:r>
            <a:r>
              <a:rPr lang="hu-HU" dirty="0" smtClean="0"/>
              <a:t> jelentették, ebből 2 üres maradt, 3 pedig nem LEOE származási lappal ellátott alom lett)</a:t>
            </a:r>
          </a:p>
          <a:p>
            <a:pPr lvl="1"/>
            <a:r>
              <a:rPr lang="hu-HU" dirty="0" smtClean="0"/>
              <a:t>4 x LEOE kan fedezett külföldre (mind a 4ből alom született, ebből egy fagyaszott termékenyítőanyagból)</a:t>
            </a:r>
          </a:p>
          <a:p>
            <a:pPr lvl="1"/>
            <a:r>
              <a:rPr lang="hu-HU" dirty="0" smtClean="0"/>
              <a:t>10 x külföldi kan fedezett LEOE szukát (6 vemhes / 4 üres) </a:t>
            </a:r>
          </a:p>
          <a:p>
            <a:pPr lvl="1"/>
            <a:r>
              <a:rPr lang="hu-HU" dirty="0" smtClean="0"/>
              <a:t>6 x fedezett LEOE kan LEOE szukát (2 vemhes / </a:t>
            </a:r>
            <a:r>
              <a:rPr lang="hu-HU" dirty="0"/>
              <a:t>4</a:t>
            </a:r>
            <a:r>
              <a:rPr lang="hu-HU" dirty="0" smtClean="0"/>
              <a:t> üres)</a:t>
            </a:r>
          </a:p>
          <a:p>
            <a:pPr lvl="1"/>
            <a:r>
              <a:rPr lang="hu-HU" dirty="0"/>
              <a:t>t</a:t>
            </a:r>
            <a:r>
              <a:rPr lang="hu-HU" smtClean="0"/>
              <a:t>ehát </a:t>
            </a:r>
            <a:r>
              <a:rPr lang="hu-HU" dirty="0" smtClean="0"/>
              <a:t>16 LEOE alom lett volna várható – 8 lett vemhes / 8 maradt üres </a:t>
            </a:r>
          </a:p>
          <a:p>
            <a:pPr lvl="1"/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Summa: 20fedezés – 12 alom (60%) – ebből a LEOE almok 50%ot produkáltak</a:t>
            </a:r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Fedezések / almok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1948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1916832"/>
            <a:ext cx="9036495" cy="494116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n</a:t>
            </a:r>
            <a:r>
              <a:rPr lang="hu-HU" smtClean="0"/>
              <a:t>em </a:t>
            </a:r>
            <a:r>
              <a:rPr lang="hu-HU" dirty="0"/>
              <a:t>vemhesülés okai: </a:t>
            </a:r>
          </a:p>
          <a:p>
            <a:pPr lvl="1"/>
            <a:r>
              <a:rPr lang="hu-HU" dirty="0"/>
              <a:t>betegség : pajzsmirigy elégtelenség, hüvelyi fertőzés</a:t>
            </a:r>
          </a:p>
          <a:p>
            <a:pPr lvl="1"/>
            <a:r>
              <a:rPr lang="hu-HU" dirty="0"/>
              <a:t>késői/korai fedeztetés</a:t>
            </a:r>
          </a:p>
          <a:p>
            <a:pPr lvl="1"/>
            <a:r>
              <a:rPr lang="hu-HU" dirty="0"/>
              <a:t>k</a:t>
            </a:r>
            <a:r>
              <a:rPr lang="hu-HU" smtClean="0"/>
              <a:t>an </a:t>
            </a:r>
            <a:r>
              <a:rPr lang="hu-HU" dirty="0"/>
              <a:t>fertilitási problémák (rossz minőségű sperma, gyógyszerek mellékhatásai…)</a:t>
            </a:r>
          </a:p>
          <a:p>
            <a:r>
              <a:rPr lang="hu-HU" dirty="0"/>
              <a:t>f</a:t>
            </a:r>
            <a:r>
              <a:rPr lang="hu-HU" smtClean="0"/>
              <a:t>ontos </a:t>
            </a:r>
            <a:r>
              <a:rPr lang="hu-HU" dirty="0"/>
              <a:t>a szuka tulajdonosok felvilágosítása a fedeztetés optimális idejének meghatározásáról</a:t>
            </a:r>
          </a:p>
          <a:p>
            <a:pPr lvl="1"/>
            <a:r>
              <a:rPr lang="hu-HU" dirty="0"/>
              <a:t>p</a:t>
            </a:r>
            <a:r>
              <a:rPr lang="hu-HU" smtClean="0"/>
              <a:t>rogeszteron </a:t>
            </a:r>
            <a:r>
              <a:rPr lang="hu-HU" dirty="0"/>
              <a:t>(P4) meghatározás</a:t>
            </a:r>
          </a:p>
          <a:p>
            <a:pPr lvl="1"/>
            <a:r>
              <a:rPr lang="hu-HU" dirty="0"/>
              <a:t>h</a:t>
            </a:r>
            <a:r>
              <a:rPr lang="hu-HU" smtClean="0"/>
              <a:t>üvelykenet</a:t>
            </a:r>
            <a:endParaRPr lang="hu-HU" dirty="0"/>
          </a:p>
          <a:p>
            <a:pPr lvl="1"/>
            <a:r>
              <a:rPr lang="hu-HU" dirty="0"/>
              <a:t>m</a:t>
            </a:r>
            <a:r>
              <a:rPr lang="hu-HU" smtClean="0"/>
              <a:t>ás </a:t>
            </a:r>
            <a:r>
              <a:rPr lang="hu-HU" dirty="0"/>
              <a:t>kanok érdeklődése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Vemhesség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3858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9" y="2348880"/>
            <a:ext cx="8568952" cy="43924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/>
              <a:t>55 kölyök született - </a:t>
            </a:r>
            <a:r>
              <a:rPr lang="hu-HU"/>
              <a:t>41 maradt életben</a:t>
            </a:r>
            <a:r>
              <a:rPr lang="hu-HU">
                <a:solidFill>
                  <a:srgbClr val="FF0000"/>
                </a:solidFill>
              </a:rPr>
              <a:t> </a:t>
            </a:r>
            <a:r>
              <a:rPr lang="hu-HU"/>
              <a:t>(74%)</a:t>
            </a:r>
          </a:p>
          <a:p>
            <a:pPr marL="0" indent="0" algn="ctr">
              <a:buNone/>
            </a:pPr>
            <a:r>
              <a:rPr lang="hu-HU" smtClean="0"/>
              <a:t>15 </a:t>
            </a:r>
            <a:r>
              <a:rPr lang="hu-HU" dirty="0" smtClean="0"/>
              <a:t>kan és </a:t>
            </a:r>
            <a:r>
              <a:rPr lang="hu-HU" smtClean="0"/>
              <a:t>26 </a:t>
            </a:r>
            <a:r>
              <a:rPr lang="hu-HU" smtClean="0"/>
              <a:t>szuka </a:t>
            </a:r>
            <a:r>
              <a:rPr lang="hu-HU" smtClean="0"/>
              <a:t/>
            </a:r>
            <a:br>
              <a:rPr lang="hu-HU" smtClean="0"/>
            </a:br>
            <a:endParaRPr lang="hu-HU" dirty="0" smtClean="0"/>
          </a:p>
          <a:p>
            <a:pPr marL="0" indent="0" algn="ctr">
              <a:buNone/>
            </a:pPr>
            <a:r>
              <a:rPr lang="hu-HU" smtClean="0"/>
              <a:t>8 </a:t>
            </a:r>
            <a:r>
              <a:rPr lang="hu-HU" smtClean="0"/>
              <a:t> </a:t>
            </a:r>
            <a:r>
              <a:rPr lang="hu-HU" smtClean="0"/>
              <a:t>alom </a:t>
            </a:r>
            <a:r>
              <a:rPr lang="hu-HU" smtClean="0"/>
              <a:t>2017-es </a:t>
            </a:r>
            <a:r>
              <a:rPr lang="hu-HU" dirty="0" smtClean="0"/>
              <a:t>fedezésből, </a:t>
            </a:r>
            <a:br>
              <a:rPr lang="hu-HU" dirty="0" smtClean="0"/>
            </a:br>
            <a:r>
              <a:rPr lang="hu-HU" smtClean="0"/>
              <a:t>1 </a:t>
            </a:r>
            <a:r>
              <a:rPr lang="hu-HU" smtClean="0"/>
              <a:t> alom 2016-os </a:t>
            </a:r>
            <a:r>
              <a:rPr lang="hu-HU" dirty="0" smtClean="0"/>
              <a:t>fedezésből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/>
              <a:t>a</a:t>
            </a:r>
            <a:r>
              <a:rPr lang="hu-HU" smtClean="0"/>
              <a:t>lomszám:  (született: 1-12)  -  megmaradt: 1-9</a:t>
            </a: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/>
              <a:t>á</a:t>
            </a:r>
            <a:r>
              <a:rPr lang="hu-HU" smtClean="0"/>
              <a:t>tlag </a:t>
            </a:r>
            <a:r>
              <a:rPr lang="hu-HU" dirty="0" smtClean="0"/>
              <a:t>alomszám</a:t>
            </a:r>
            <a:r>
              <a:rPr lang="hu-HU" smtClean="0"/>
              <a:t>: </a:t>
            </a:r>
            <a:r>
              <a:rPr lang="hu-HU"/>
              <a:t> </a:t>
            </a:r>
            <a:r>
              <a:rPr lang="hu-HU" smtClean="0"/>
              <a:t>(</a:t>
            </a:r>
            <a:r>
              <a:rPr lang="hu-HU" smtClean="0"/>
              <a:t>született </a:t>
            </a:r>
            <a:r>
              <a:rPr lang="hu-HU"/>
              <a:t>kölyök </a:t>
            </a:r>
            <a:r>
              <a:rPr lang="hu-HU"/>
              <a:t>:</a:t>
            </a:r>
            <a:r>
              <a:rPr lang="hu-HU" smtClean="0"/>
              <a:t>6,1)  -  megmaradt 4,5 </a:t>
            </a:r>
            <a:r>
              <a:rPr lang="hu-HU" dirty="0" smtClean="0"/>
              <a:t>élő </a:t>
            </a:r>
            <a:r>
              <a:rPr lang="hu-HU" smtClean="0"/>
              <a:t>kölyök </a:t>
            </a:r>
            <a:r>
              <a:rPr lang="hu-HU" smtClean="0"/>
              <a:t> </a:t>
            </a:r>
            <a:br>
              <a:rPr lang="hu-HU" smtClean="0"/>
            </a:br>
            <a:r>
              <a:rPr lang="hu-HU" smtClean="0"/>
              <a:t>1,6 </a:t>
            </a:r>
            <a:r>
              <a:rPr lang="hu-HU" dirty="0" smtClean="0"/>
              <a:t>kölyök nem nő </a:t>
            </a:r>
            <a:r>
              <a:rPr lang="hu-HU" smtClean="0"/>
              <a:t>fel </a:t>
            </a:r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>(</a:t>
            </a:r>
            <a:r>
              <a:rPr lang="hu-HU" dirty="0" smtClean="0"/>
              <a:t>ez a tavalyihoz képest sokkal jobb eredmény</a:t>
            </a:r>
            <a:r>
              <a:rPr lang="hu-HU" smtClean="0"/>
              <a:t>, </a:t>
            </a:r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>akkor </a:t>
            </a:r>
            <a:r>
              <a:rPr lang="hu-HU" smtClean="0"/>
              <a:t>3,5 </a:t>
            </a:r>
            <a:r>
              <a:rPr lang="hu-HU" smtClean="0"/>
              <a:t>kölyök </a:t>
            </a:r>
            <a:r>
              <a:rPr lang="hu-HU" dirty="0" smtClean="0"/>
              <a:t>halt meg átlagosan almonként)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Alomellenőrzés </a:t>
            </a:r>
            <a:r>
              <a:rPr lang="hu-HU" dirty="0" err="1" smtClean="0"/>
              <a:t>---Tények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09263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15516" y="2708920"/>
            <a:ext cx="8712968" cy="3888432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f</a:t>
            </a:r>
            <a:r>
              <a:rPr lang="hu-HU" smtClean="0"/>
              <a:t>edezés </a:t>
            </a:r>
            <a:r>
              <a:rPr lang="hu-HU"/>
              <a:t>bejelentése </a:t>
            </a:r>
            <a:r>
              <a:rPr lang="hu-HU" smtClean="0"/>
              <a:t>6 </a:t>
            </a:r>
            <a:r>
              <a:rPr lang="hu-HU" dirty="0"/>
              <a:t>napon belül + fedezési díj befizetéséről szóló </a:t>
            </a:r>
            <a:r>
              <a:rPr lang="hu-HU"/>
              <a:t>igazolás </a:t>
            </a:r>
            <a:r>
              <a:rPr lang="hu-HU" b="1"/>
              <a:t>kantulajdonos</a:t>
            </a:r>
            <a:r>
              <a:rPr lang="hu-HU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smtClean="0"/>
              <a:t>(külföldi </a:t>
            </a:r>
            <a:r>
              <a:rPr lang="hu-HU" dirty="0"/>
              <a:t>fedezés esetén a magyar szuka tulajdonosa jelenti, ebben az esetben ingyenes)</a:t>
            </a:r>
          </a:p>
          <a:p>
            <a:r>
              <a:rPr lang="hu-HU" dirty="0"/>
              <a:t>u</a:t>
            </a:r>
            <a:r>
              <a:rPr lang="hu-HU" smtClean="0"/>
              <a:t>ltrahang </a:t>
            </a:r>
            <a:r>
              <a:rPr lang="hu-HU"/>
              <a:t>bejelentése </a:t>
            </a:r>
            <a:r>
              <a:rPr lang="hu-HU" smtClean="0"/>
              <a:t>legkésőbb félidősen - </a:t>
            </a:r>
            <a:r>
              <a:rPr lang="hu-HU" b="1" smtClean="0"/>
              <a:t>szukatulajdonos</a:t>
            </a:r>
            <a:r>
              <a:rPr lang="hu-HU" smtClean="0"/>
              <a:t> (</a:t>
            </a:r>
            <a:r>
              <a:rPr lang="hu-HU" dirty="0"/>
              <a:t>ingyenes)</a:t>
            </a:r>
          </a:p>
          <a:p>
            <a:r>
              <a:rPr lang="hu-HU" dirty="0"/>
              <a:t>a</a:t>
            </a:r>
            <a:r>
              <a:rPr lang="hu-HU" smtClean="0"/>
              <a:t>lombejelentő </a:t>
            </a:r>
            <a:r>
              <a:rPr lang="hu-HU" dirty="0"/>
              <a:t>beküldése a születés után </a:t>
            </a:r>
            <a:r>
              <a:rPr lang="hu-HU" u="sng" dirty="0"/>
              <a:t>6 napon </a:t>
            </a:r>
            <a:r>
              <a:rPr lang="hu-HU" u="sng"/>
              <a:t>belül </a:t>
            </a:r>
            <a:r>
              <a:rPr lang="hu-HU" b="1" smtClean="0">
                <a:solidFill>
                  <a:srgbClr val="FF0000"/>
                </a:solidFill>
              </a:rPr>
              <a:t> </a:t>
            </a:r>
            <a:r>
              <a:rPr lang="hu-HU" b="1"/>
              <a:t>- szukatulajdonos </a:t>
            </a:r>
            <a:r>
              <a:rPr lang="hu-HU" smtClean="0"/>
              <a:t>(+ </a:t>
            </a:r>
            <a:r>
              <a:rPr lang="hu-HU" u="sng" dirty="0"/>
              <a:t>MIND A KÉT SZÜLŐ </a:t>
            </a:r>
            <a:r>
              <a:rPr lang="hu-HU" dirty="0"/>
              <a:t>HD, LPN, származási lap, </a:t>
            </a:r>
            <a:r>
              <a:rPr lang="hu-HU" dirty="0" err="1"/>
              <a:t>tenyészszemle</a:t>
            </a:r>
            <a:r>
              <a:rPr lang="hu-HU" dirty="0"/>
              <a:t>, kiállítási és egyéb egészségügyi eredményei)</a:t>
            </a:r>
          </a:p>
          <a:p>
            <a:r>
              <a:rPr lang="hu-HU" dirty="0"/>
              <a:t>a</a:t>
            </a:r>
            <a:r>
              <a:rPr lang="hu-HU" smtClean="0"/>
              <a:t>lomellenőrzés</a:t>
            </a:r>
            <a:r>
              <a:rPr lang="hu-HU"/>
              <a:t>: </a:t>
            </a:r>
            <a:r>
              <a:rPr lang="hu-HU" b="1" smtClean="0"/>
              <a:t>szuka tulajdonosa </a:t>
            </a:r>
            <a:r>
              <a:rPr lang="hu-HU" dirty="0"/>
              <a:t>e-mailen kéri ELŐRE, a kicsik 7-9 hetes korában történik</a:t>
            </a:r>
            <a:r>
              <a:rPr lang="hu-HU"/>
              <a:t>. </a:t>
            </a:r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>JAVASLAT</a:t>
            </a:r>
            <a:r>
              <a:rPr lang="hu-HU" dirty="0"/>
              <a:t>: csak akkor legyen korán </a:t>
            </a:r>
            <a:r>
              <a:rPr lang="hu-HU"/>
              <a:t>az </a:t>
            </a:r>
            <a:r>
              <a:rPr lang="hu-HU" smtClean="0"/>
              <a:t>ellenőrzés, </a:t>
            </a:r>
            <a:r>
              <a:rPr lang="hu-HU" dirty="0"/>
              <a:t>ha el is érik a megfelelő súlyt, ellenkező esetben a következő látogatás díja a </a:t>
            </a:r>
            <a:r>
              <a:rPr lang="hu-HU"/>
              <a:t>tenyésztőt </a:t>
            </a:r>
            <a:r>
              <a:rPr lang="hu-HU" smtClean="0"/>
              <a:t>terheli, és addig  kiskutyák nem adhatók családhoz</a:t>
            </a:r>
            <a:endParaRPr lang="hu-HU" dirty="0"/>
          </a:p>
          <a:p>
            <a:r>
              <a:rPr lang="hu-HU" b="1" dirty="0"/>
              <a:t>n</a:t>
            </a:r>
            <a:r>
              <a:rPr lang="hu-HU" b="1" smtClean="0"/>
              <a:t>yomtatványok</a:t>
            </a:r>
            <a:r>
              <a:rPr lang="hu-HU" smtClean="0"/>
              <a:t> </a:t>
            </a:r>
            <a:r>
              <a:rPr lang="hu-HU" dirty="0"/>
              <a:t>a </a:t>
            </a:r>
            <a:r>
              <a:rPr lang="hu-HU"/>
              <a:t>LEOE </a:t>
            </a:r>
            <a:r>
              <a:rPr lang="hu-HU" smtClean="0"/>
              <a:t>honlapján</a:t>
            </a:r>
          </a:p>
          <a:p>
            <a:r>
              <a:rPr lang="hu-HU"/>
              <a:t>MEOESZ felé a </a:t>
            </a:r>
            <a:r>
              <a:rPr lang="hu-HU" b="1"/>
              <a:t>MEOESZ saját alombejelentőjét </a:t>
            </a:r>
            <a:r>
              <a:rPr lang="hu-HU"/>
              <a:t>kell küldeni, eredeti pld-ban. (plusz eredeti fedeztetési  igazolás, egészségügyi szűrések és trkv. másolata, kennelnév másolatban, befizetési igazolás) </a:t>
            </a:r>
          </a:p>
          <a:p>
            <a:r>
              <a:rPr lang="hu-HU" b="1"/>
              <a:t>f</a:t>
            </a:r>
            <a:r>
              <a:rPr lang="hu-HU" b="1" smtClean="0"/>
              <a:t>izetendők</a:t>
            </a:r>
            <a:r>
              <a:rPr lang="hu-HU" smtClean="0"/>
              <a:t> </a:t>
            </a:r>
            <a:r>
              <a:rPr lang="hu-HU"/>
              <a:t>a honlapon </a:t>
            </a:r>
            <a:r>
              <a:rPr lang="hu-HU"/>
              <a:t>díjszabás </a:t>
            </a:r>
            <a:r>
              <a:rPr lang="hu-HU" smtClean="0"/>
              <a:t>menüpontban (származási lapokat a MEOESZ-nek !)</a:t>
            </a:r>
            <a:endParaRPr lang="hu-HU"/>
          </a:p>
          <a:p>
            <a:r>
              <a:rPr lang="hu-HU"/>
              <a:t>március 1-től az alombejelentés menete pontosan kidolgozva a honlapon lesz</a:t>
            </a:r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Alombejelentés menete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80615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c</a:t>
            </a:r>
            <a:r>
              <a:rPr lang="hu-HU" smtClean="0"/>
              <a:t>hipezés</a:t>
            </a:r>
            <a:endParaRPr lang="hu-HU" dirty="0" smtClean="0"/>
          </a:p>
          <a:p>
            <a:r>
              <a:rPr lang="hu-HU" dirty="0"/>
              <a:t>s</a:t>
            </a:r>
            <a:r>
              <a:rPr lang="hu-HU" smtClean="0"/>
              <a:t>zervezés </a:t>
            </a:r>
            <a:r>
              <a:rPr lang="hu-HU" dirty="0" smtClean="0"/>
              <a:t>(mi is dolgozunk ám), időben kérjenek a tenyésztők ellenőrzési időpontot! </a:t>
            </a:r>
            <a:r>
              <a:rPr lang="hu-HU" smtClean="0"/>
              <a:t>(</a:t>
            </a:r>
            <a:r>
              <a:rPr lang="hu-HU"/>
              <a:t>legalább</a:t>
            </a:r>
            <a:r>
              <a:rPr lang="hu-HU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3 héttel előtte)</a:t>
            </a:r>
          </a:p>
          <a:p>
            <a:r>
              <a:rPr lang="hu-HU" dirty="0"/>
              <a:t>t</a:t>
            </a:r>
            <a:r>
              <a:rPr lang="hu-HU" smtClean="0"/>
              <a:t>artási </a:t>
            </a:r>
            <a:r>
              <a:rPr lang="hu-HU" dirty="0" smtClean="0"/>
              <a:t>körülmények (több </a:t>
            </a:r>
            <a:r>
              <a:rPr lang="hu-HU" smtClean="0"/>
              <a:t>játék, </a:t>
            </a:r>
            <a:r>
              <a:rPr lang="hu-HU"/>
              <a:t>szociális </a:t>
            </a:r>
            <a:r>
              <a:rPr lang="hu-HU" smtClean="0"/>
              <a:t>kapcsolat, </a:t>
            </a:r>
            <a:r>
              <a:rPr lang="hu-HU"/>
              <a:t>nem </a:t>
            </a:r>
            <a:r>
              <a:rPr lang="hu-HU" smtClean="0"/>
              <a:t>betonkennel, meghatározott terület betartása)</a:t>
            </a:r>
            <a:endParaRPr lang="hu-HU" dirty="0" smtClean="0"/>
          </a:p>
          <a:p>
            <a:r>
              <a:rPr lang="hu-HU" dirty="0"/>
              <a:t>é</a:t>
            </a:r>
            <a:r>
              <a:rPr lang="hu-HU" smtClean="0"/>
              <a:t>letkor/testsúly </a:t>
            </a:r>
            <a:r>
              <a:rPr lang="hu-HU" dirty="0" smtClean="0"/>
              <a:t>arány </a:t>
            </a:r>
          </a:p>
          <a:p>
            <a:r>
              <a:rPr lang="hu-HU" smtClean="0"/>
              <a:t> </a:t>
            </a:r>
            <a:r>
              <a:rPr lang="hu-HU"/>
              <a:t>új gazdi lejelentők </a:t>
            </a:r>
            <a:endParaRPr lang="hu-HU" dirty="0"/>
          </a:p>
          <a:p>
            <a:r>
              <a:rPr lang="hu-HU" dirty="0"/>
              <a:t>h</a:t>
            </a:r>
            <a:r>
              <a:rPr lang="hu-HU" smtClean="0"/>
              <a:t>a </a:t>
            </a:r>
            <a:r>
              <a:rPr lang="hu-HU" dirty="0" smtClean="0"/>
              <a:t>nem érik el 8 hetesen a 8 kilót, akkor később ellenőrzünk, de addig nem </a:t>
            </a:r>
            <a:r>
              <a:rPr lang="hu-HU" smtClean="0"/>
              <a:t>adhatóak </a:t>
            </a:r>
            <a:r>
              <a:rPr lang="hu-HU" smtClean="0"/>
              <a:t>haza a kölykök !</a:t>
            </a:r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Észrevételek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6059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95936" y="2636912"/>
            <a:ext cx="7308800" cy="825541"/>
          </a:xfrm>
        </p:spPr>
        <p:txBody>
          <a:bodyPr>
            <a:normAutofit/>
          </a:bodyPr>
          <a:lstStyle/>
          <a:p>
            <a:r>
              <a:rPr lang="hu-HU" sz="2200" smtClean="0"/>
              <a:t>... hanem értük </a:t>
            </a:r>
            <a:r>
              <a:rPr lang="hu-HU" sz="2200">
                <a:sym typeface="Wingdings" panose="05000000000000000000" pitchFamily="2" charset="2"/>
              </a:rPr>
              <a:t></a:t>
            </a:r>
            <a:endParaRPr lang="de-DE" sz="220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067944" y="338328"/>
            <a:ext cx="4618856" cy="1252728"/>
          </a:xfrm>
        </p:spPr>
        <p:txBody>
          <a:bodyPr>
            <a:normAutofit fontScale="90000"/>
          </a:bodyPr>
          <a:lstStyle/>
          <a:p>
            <a:r>
              <a:rPr lang="hu-HU" smtClean="0"/>
              <a:t>Nem  ellenetek  dolgozunk...</a:t>
            </a:r>
            <a:endParaRPr lang="de-DE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365"/>
            <a:ext cx="3240360" cy="324036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19609"/>
            <a:ext cx="2736603" cy="254975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23" y="3803301"/>
            <a:ext cx="3167907" cy="236200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287" y="3305383"/>
            <a:ext cx="3057461" cy="242787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8" name="Szövegdoboz 7"/>
          <p:cNvSpPr txBox="1"/>
          <p:nvPr/>
        </p:nvSpPr>
        <p:spPr>
          <a:xfrm>
            <a:off x="5868144" y="6290708"/>
            <a:ext cx="2962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smtClean="0">
                <a:solidFill>
                  <a:schemeClr val="tx2"/>
                </a:solidFill>
              </a:rPr>
              <a:t>együttműködünk? </a:t>
            </a:r>
            <a:endParaRPr lang="de-DE" sz="2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691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389</Words>
  <Application>Microsoft Office PowerPoint</Application>
  <PresentationFormat>Diavetítés a képernyőre (4:3 oldalarány)</PresentationFormat>
  <Paragraphs>76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Candara</vt:lpstr>
      <vt:lpstr>Symbol</vt:lpstr>
      <vt:lpstr>Wingdings</vt:lpstr>
      <vt:lpstr>Hullám</vt:lpstr>
      <vt:lpstr>Tenyésztési bizottság beszámolója 2017</vt:lpstr>
      <vt:lpstr>Állomány</vt:lpstr>
      <vt:lpstr>Fedezések / almok</vt:lpstr>
      <vt:lpstr>Fedezések / almok</vt:lpstr>
      <vt:lpstr>Vemhesség</vt:lpstr>
      <vt:lpstr>Alomellenőrzés ---Tények</vt:lpstr>
      <vt:lpstr>Alombejelentés menete</vt:lpstr>
      <vt:lpstr>Észrevételek</vt:lpstr>
      <vt:lpstr>Nem  ellenetek  dolgozunk...</vt:lpstr>
      <vt:lpstr>KÖSZÖNJÜK   Bizalmatokat és  Támogatásotokat 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Alomellenőrzések 2013</dc:title>
  <dc:creator>Freezse</dc:creator>
  <cp:lastModifiedBy>Marcsi</cp:lastModifiedBy>
  <cp:revision>22</cp:revision>
  <dcterms:created xsi:type="dcterms:W3CDTF">2014-02-22T11:56:59Z</dcterms:created>
  <dcterms:modified xsi:type="dcterms:W3CDTF">2018-02-10T08:57:03Z</dcterms:modified>
</cp:coreProperties>
</file>