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1"/>
  </p:sldMasterIdLst>
  <p:notesMasterIdLst>
    <p:notesMasterId r:id="rId25"/>
  </p:notesMasterIdLst>
  <p:sldIdLst>
    <p:sldId id="256" r:id="rId2"/>
    <p:sldId id="269" r:id="rId3"/>
    <p:sldId id="266" r:id="rId4"/>
    <p:sldId id="263" r:id="rId5"/>
    <p:sldId id="262" r:id="rId6"/>
    <p:sldId id="261" r:id="rId7"/>
    <p:sldId id="259" r:id="rId8"/>
    <p:sldId id="258" r:id="rId9"/>
    <p:sldId id="257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74" r:id="rId24"/>
  </p:sldIdLst>
  <p:sldSz cx="12192000" cy="6858000"/>
  <p:notesSz cx="6858000" cy="9144000"/>
  <p:embeddedFontLst>
    <p:embeddedFont>
      <p:font typeface="Libre Baskerville" panose="02000000000000000000" pitchFamily="2" charset="0"/>
      <p:regular r:id="rId26"/>
      <p:bold r:id="rId27"/>
      <p: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62" autoAdjust="0"/>
    <p:restoredTop sz="94660"/>
  </p:normalViewPr>
  <p:slideViewPr>
    <p:cSldViewPr snapToGrid="0">
      <p:cViewPr varScale="1">
        <p:scale>
          <a:sx n="153" d="100"/>
          <a:sy n="153" d="100"/>
        </p:scale>
        <p:origin x="92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9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49411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7330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78874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84831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36313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1" name="Google Shape;17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47657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59797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13820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445477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5241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7" name="Google Shape;26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440643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66430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59446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1" name="Google Shape;31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8" name="Google Shape;23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2" name="Google Shape;2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4" name="Google Shape;20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6" name="Google Shape;19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9" name="Google Shape;1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1" name="Google Shape;17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2" descr="Droplets-HD-Title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Twentieth Century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>
                <a:solidFill>
                  <a:srgbClr val="7F7F7F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" name="Google Shape;21;p2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2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ámakép képaláírással">
  <p:cSld name="Panorámakép képaláírással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1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1"/>
          <p:cNvSpPr txBox="1"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1"/>
          <p:cNvSpPr>
            <a:spLocks noGrp="1"/>
          </p:cNvSpPr>
          <p:nvPr>
            <p:ph type="pic" idx="2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6" name="Google Shape;86;p11"/>
          <p:cNvSpPr txBox="1">
            <a:spLocks noGrp="1"/>
          </p:cNvSpPr>
          <p:nvPr>
            <p:ph type="body" idx="1"/>
          </p:nvPr>
        </p:nvSpPr>
        <p:spPr>
          <a:xfrm>
            <a:off x="913774" y="5108728"/>
            <a:ext cx="10364452" cy="682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7" name="Google Shape;87;p11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" name="Google Shape;88;p11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9" name="Google Shape;89;p11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képaláírás">
  <p:cSld name="Cím és képaláírá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2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2"/>
          <p:cNvSpPr txBox="1"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2"/>
          <p:cNvSpPr txBox="1">
            <a:spLocks noGrp="1"/>
          </p:cNvSpPr>
          <p:nvPr>
            <p:ph type="body" idx="1"/>
          </p:nvPr>
        </p:nvSpPr>
        <p:spPr>
          <a:xfrm>
            <a:off x="913775" y="4204821"/>
            <a:ext cx="10364452" cy="1586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4" name="Google Shape;94;p12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" name="Google Shape;95;p12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6" name="Google Shape;96;p12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dézet képaláírással">
  <p:cSld name="Idézet képaláírással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3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3"/>
          <p:cNvSpPr txBox="1"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body" idx="1"/>
          </p:nvPr>
        </p:nvSpPr>
        <p:spPr>
          <a:xfrm>
            <a:off x="1720644" y="3610032"/>
            <a:ext cx="8752299" cy="594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body" idx="2"/>
          </p:nvPr>
        </p:nvSpPr>
        <p:spPr>
          <a:xfrm>
            <a:off x="913774" y="4372796"/>
            <a:ext cx="10364452" cy="142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3" name="Google Shape;103;p13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4" name="Google Shape;104;p13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  <p:sp>
        <p:nvSpPr>
          <p:cNvPr id="105" name="Google Shape;105;p13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Twentieth Century"/>
              <a:buNone/>
            </a:pPr>
            <a:r>
              <a:rPr lang="hu-HU" sz="8000" b="0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“</a:t>
            </a:r>
            <a:endParaRPr dirty="0"/>
          </a:p>
        </p:txBody>
      </p:sp>
      <p:sp>
        <p:nvSpPr>
          <p:cNvPr id="106" name="Google Shape;106;p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Twentieth Century"/>
              <a:buNone/>
            </a:pPr>
            <a:r>
              <a:rPr lang="hu-HU" sz="8000" b="0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”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évkártya">
  <p:cSld name="Névkártya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4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4"/>
          <p:cNvSpPr txBox="1"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4"/>
          <p:cNvSpPr txBox="1">
            <a:spLocks noGrp="1"/>
          </p:cNvSpPr>
          <p:nvPr>
            <p:ph type="body" idx="1"/>
          </p:nvPr>
        </p:nvSpPr>
        <p:spPr>
          <a:xfrm>
            <a:off x="913775" y="4662335"/>
            <a:ext cx="10364452" cy="1140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1" name="Google Shape;111;p14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2" name="Google Shape;112;p14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3" name="Google Shape;113;p14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hasáb">
  <p:cSld name="3 hasáb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5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5"/>
          <p:cNvSpPr txBox="1"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5"/>
          <p:cNvSpPr txBox="1"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body" idx="2"/>
          </p:nvPr>
        </p:nvSpPr>
        <p:spPr>
          <a:xfrm>
            <a:off x="913774" y="2943355"/>
            <a:ext cx="3298976" cy="284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body" idx="3"/>
          </p:nvPr>
        </p:nvSpPr>
        <p:spPr>
          <a:xfrm>
            <a:off x="4452389" y="2367093"/>
            <a:ext cx="329152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body" idx="4"/>
          </p:nvPr>
        </p:nvSpPr>
        <p:spPr>
          <a:xfrm>
            <a:off x="4441348" y="2943355"/>
            <a:ext cx="3303351" cy="284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body" idx="5"/>
          </p:nvPr>
        </p:nvSpPr>
        <p:spPr>
          <a:xfrm>
            <a:off x="7973298" y="2367093"/>
            <a:ext cx="330492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body" idx="6"/>
          </p:nvPr>
        </p:nvSpPr>
        <p:spPr>
          <a:xfrm>
            <a:off x="7973298" y="2943355"/>
            <a:ext cx="3304928" cy="284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23" name="Google Shape;123;p15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4" name="Google Shape;124;p15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5" name="Google Shape;125;p15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képhasáb">
  <p:cSld name="3 képhasáb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16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6"/>
          <p:cNvSpPr txBox="1"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6"/>
          <p:cNvSpPr txBox="1"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0" name="Google Shape;130;p16"/>
          <p:cNvSpPr>
            <a:spLocks noGrp="1"/>
          </p:cNvSpPr>
          <p:nvPr>
            <p:ph type="pic" idx="2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1" name="Google Shape;131;p16"/>
          <p:cNvSpPr txBox="1">
            <a:spLocks noGrp="1"/>
          </p:cNvSpPr>
          <p:nvPr>
            <p:ph type="body" idx="3"/>
          </p:nvPr>
        </p:nvSpPr>
        <p:spPr>
          <a:xfrm>
            <a:off x="913774" y="4781082"/>
            <a:ext cx="3296409" cy="1010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2" name="Google Shape;132;p16"/>
          <p:cNvSpPr txBox="1">
            <a:spLocks noGrp="1"/>
          </p:cNvSpPr>
          <p:nvPr>
            <p:ph type="body" idx="4"/>
          </p:nvPr>
        </p:nvSpPr>
        <p:spPr>
          <a:xfrm>
            <a:off x="4442759" y="4204820"/>
            <a:ext cx="330182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3" name="Google Shape;133;p16"/>
          <p:cNvSpPr>
            <a:spLocks noGrp="1"/>
          </p:cNvSpPr>
          <p:nvPr>
            <p:ph type="pic" idx="5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4" name="Google Shape;134;p16"/>
          <p:cNvSpPr txBox="1">
            <a:spLocks noGrp="1"/>
          </p:cNvSpPr>
          <p:nvPr>
            <p:ph type="body" idx="6"/>
          </p:nvPr>
        </p:nvSpPr>
        <p:spPr>
          <a:xfrm>
            <a:off x="4441348" y="4781080"/>
            <a:ext cx="3303352" cy="1010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5" name="Google Shape;135;p16"/>
          <p:cNvSpPr txBox="1">
            <a:spLocks noGrp="1"/>
          </p:cNvSpPr>
          <p:nvPr>
            <p:ph type="body" idx="7"/>
          </p:nvPr>
        </p:nvSpPr>
        <p:spPr>
          <a:xfrm>
            <a:off x="7973298" y="4204820"/>
            <a:ext cx="330068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6" name="Google Shape;136;p16"/>
          <p:cNvSpPr>
            <a:spLocks noGrp="1"/>
          </p:cNvSpPr>
          <p:nvPr>
            <p:ph type="pic" idx="8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7" name="Google Shape;137;p16"/>
          <p:cNvSpPr txBox="1">
            <a:spLocks noGrp="1"/>
          </p:cNvSpPr>
          <p:nvPr>
            <p:ph type="body" idx="9"/>
          </p:nvPr>
        </p:nvSpPr>
        <p:spPr>
          <a:xfrm>
            <a:off x="7973173" y="4781078"/>
            <a:ext cx="3305053" cy="101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8" name="Google Shape;138;p16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9" name="Google Shape;139;p16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0" name="Google Shape;140;p16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7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7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body" idx="1"/>
          </p:nvPr>
        </p:nvSpPr>
        <p:spPr>
          <a:xfrm rot="5400000">
            <a:off x="4383948" y="-1103080"/>
            <a:ext cx="3424107" cy="10364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p17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6" name="Google Shape;146;p17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7" name="Google Shape;147;p17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8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8"/>
          <p:cNvSpPr txBox="1">
            <a:spLocks noGrp="1"/>
          </p:cNvSpPr>
          <p:nvPr>
            <p:ph type="title"/>
          </p:nvPr>
        </p:nvSpPr>
        <p:spPr>
          <a:xfrm rot="5400000">
            <a:off x="7410763" y="1923738"/>
            <a:ext cx="5181599" cy="2553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18"/>
          <p:cNvSpPr txBox="1">
            <a:spLocks noGrp="1"/>
          </p:cNvSpPr>
          <p:nvPr>
            <p:ph type="body" idx="1"/>
          </p:nvPr>
        </p:nvSpPr>
        <p:spPr>
          <a:xfrm rot="5400000">
            <a:off x="2152338" y="-628962"/>
            <a:ext cx="5181599" cy="76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18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3" name="Google Shape;153;p18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4" name="Google Shape;154;p18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3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body" idx="1"/>
          </p:nvPr>
        </p:nvSpPr>
        <p:spPr>
          <a:xfrm>
            <a:off x="913774" y="2367092"/>
            <a:ext cx="10363826" cy="342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8" name="Google Shape;28;p3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9" name="Google Shape;29;p3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4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wentieth Century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" name="Google Shape;35;p4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5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913774" y="2367092"/>
            <a:ext cx="5106026" cy="342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2"/>
          </p:nvPr>
        </p:nvSpPr>
        <p:spPr>
          <a:xfrm>
            <a:off x="6172200" y="2367092"/>
            <a:ext cx="5105400" cy="342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" name="Google Shape;43;p5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" name="Google Shape;44;p5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6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  <a:defRPr sz="26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body" idx="2"/>
          </p:nvPr>
        </p:nvSpPr>
        <p:spPr>
          <a:xfrm>
            <a:off x="913774" y="3051012"/>
            <a:ext cx="5106027" cy="274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body" idx="3"/>
          </p:nvPr>
        </p:nvSpPr>
        <p:spPr>
          <a:xfrm>
            <a:off x="6396423" y="2371018"/>
            <a:ext cx="4881804" cy="679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  <a:defRPr sz="26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body" idx="4"/>
          </p:nvPr>
        </p:nvSpPr>
        <p:spPr>
          <a:xfrm>
            <a:off x="6172200" y="3051012"/>
            <a:ext cx="5105401" cy="274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" name="Google Shape;53;p6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4" name="Google Shape;54;p6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7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7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9" name="Google Shape;59;p7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" name="Google Shape;60;p7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8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8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" name="Google Shape;64;p8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5" name="Google Shape;65;p8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9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9"/>
          <p:cNvSpPr txBox="1"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body" idx="1"/>
          </p:nvPr>
        </p:nvSpPr>
        <p:spPr>
          <a:xfrm>
            <a:off x="5078062" y="609600"/>
            <a:ext cx="6200163" cy="518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body" idx="2"/>
          </p:nvPr>
        </p:nvSpPr>
        <p:spPr>
          <a:xfrm>
            <a:off x="913774" y="2632852"/>
            <a:ext cx="3935689" cy="3158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2" name="Google Shape;72;p9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" name="Google Shape;73;p9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0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0"/>
          <p:cNvSpPr txBox="1"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0"/>
          <p:cNvSpPr>
            <a:spLocks noGrp="1"/>
          </p:cNvSpPr>
          <p:nvPr>
            <p:ph type="pic" idx="2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8" name="Google Shape;78;p10"/>
          <p:cNvSpPr txBox="1">
            <a:spLocks noGrp="1"/>
          </p:cNvSpPr>
          <p:nvPr>
            <p:ph type="body" idx="1"/>
          </p:nvPr>
        </p:nvSpPr>
        <p:spPr>
          <a:xfrm>
            <a:off x="913794" y="2632852"/>
            <a:ext cx="5934949" cy="3158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9" name="Google Shape;79;p10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" name="Google Shape;80;p10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1" name="Google Shape;81;p10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B7B7B7"/>
            </a:gs>
          </a:gsLst>
          <a:lin ang="54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 descr="\\DROBO-FS\QuickDrops\JB\PPTX NG\Droplets\LightingOverlay.png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  <a:defRPr sz="3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1828800" marR="0" lvl="3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2286000" marR="0" lvl="4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2743200" marR="0" lvl="5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 dirty="0"/>
          </a:p>
        </p:txBody>
      </p:sp>
      <p:sp>
        <p:nvSpPr>
          <p:cNvPr id="14" name="Google Shape;14;p1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 dirty="0"/>
          </a:p>
        </p:txBody>
      </p:sp>
      <p:sp>
        <p:nvSpPr>
          <p:cNvPr id="15" name="Google Shape;15;p1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9"/>
          <p:cNvSpPr txBox="1">
            <a:spLocks noGrp="1"/>
          </p:cNvSpPr>
          <p:nvPr>
            <p:ph type="ctrTitle"/>
          </p:nvPr>
        </p:nvSpPr>
        <p:spPr>
          <a:xfrm>
            <a:off x="3993365" y="3616818"/>
            <a:ext cx="8198635" cy="3407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Libre Baskerville"/>
              <a:buNone/>
            </a:pPr>
            <a:r>
              <a:rPr lang="hu-HU" sz="8000" b="1" dirty="0">
                <a:solidFill>
                  <a:srgbClr val="595959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EZÜST   ORR</a:t>
            </a:r>
            <a:br>
              <a:rPr lang="hu-HU" sz="8000" b="1" dirty="0">
                <a:solidFill>
                  <a:srgbClr val="595959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</a:br>
            <a:br>
              <a:rPr lang="hu-HU" sz="6600" b="1" dirty="0">
                <a:solidFill>
                  <a:srgbClr val="595959"/>
                </a:solidFill>
              </a:rPr>
            </a:br>
            <a:r>
              <a:rPr lang="hu-HU" sz="6600" b="1" dirty="0">
                <a:solidFill>
                  <a:srgbClr val="595959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2021.</a:t>
            </a:r>
            <a:br>
              <a:rPr lang="hu-HU" sz="6600" b="1" dirty="0">
                <a:solidFill>
                  <a:srgbClr val="595959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</a:br>
            <a:br>
              <a:rPr lang="hu-HU" sz="6600" b="1" dirty="0">
                <a:solidFill>
                  <a:srgbClr val="595959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</a:br>
            <a:r>
              <a:rPr lang="hu-HU" sz="6600" b="1" dirty="0">
                <a:solidFill>
                  <a:srgbClr val="595959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LEOE</a:t>
            </a:r>
            <a:br>
              <a:rPr lang="hu-HU" sz="6600" b="1" dirty="0"/>
            </a:br>
            <a:br>
              <a:rPr lang="hu-HU" sz="6600" dirty="0"/>
            </a:br>
            <a:endParaRPr sz="6600" dirty="0"/>
          </a:p>
        </p:txBody>
      </p:sp>
      <p:pic>
        <p:nvPicPr>
          <p:cNvPr id="160" name="Google Shape;16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9153" y="1066800"/>
            <a:ext cx="4325974" cy="5347670"/>
          </a:xfrm>
          <a:prstGeom prst="ellipse">
            <a:avLst/>
          </a:prstGeom>
          <a:noFill/>
          <a:ln w="63500" cap="rnd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B7B7B7"/>
            </a:gs>
          </a:gsLst>
          <a:lin ang="5400000" scaled="0"/>
        </a:gra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 txBox="1">
            <a:spLocks noGrp="1"/>
          </p:cNvSpPr>
          <p:nvPr>
            <p:ph type="title"/>
          </p:nvPr>
        </p:nvSpPr>
        <p:spPr>
          <a:xfrm>
            <a:off x="902396" y="405614"/>
            <a:ext cx="9751817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4C25"/>
              </a:buClr>
              <a:buSzPts val="4800"/>
              <a:buFont typeface="Twentieth Century"/>
              <a:buNone/>
            </a:pPr>
            <a:r>
              <a:rPr lang="hu-HU" sz="4800" dirty="0">
                <a:solidFill>
                  <a:srgbClr val="9B4C25"/>
                </a:solidFill>
              </a:rPr>
              <a:t>PILISVÖLGYI NEMES DEMI MOORE</a:t>
            </a:r>
            <a:br>
              <a:rPr lang="hu-HU" dirty="0"/>
            </a:br>
            <a:r>
              <a:rPr lang="hu-HU" dirty="0"/>
              <a:t>2012.10.30.</a:t>
            </a:r>
            <a:endParaRPr dirty="0"/>
          </a:p>
        </p:txBody>
      </p:sp>
      <p:sp>
        <p:nvSpPr>
          <p:cNvPr id="166" name="Google Shape;166;p20"/>
          <p:cNvSpPr txBox="1">
            <a:spLocks noGrp="1"/>
          </p:cNvSpPr>
          <p:nvPr>
            <p:ph type="body" idx="1"/>
          </p:nvPr>
        </p:nvSpPr>
        <p:spPr>
          <a:xfrm>
            <a:off x="332509" y="2334548"/>
            <a:ext cx="8136611" cy="4008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DR HOUSE MEMBER OF THE LEOGANG X</a:t>
            </a:r>
            <a:br>
              <a:rPr lang="hu-HU" sz="2200" b="1" dirty="0"/>
            </a:br>
            <a:r>
              <a:rPr lang="hu-HU" sz="2200" b="1" dirty="0"/>
              <a:t>KESSY LÖWE V. BLUMENGARTEN</a:t>
            </a:r>
            <a:endParaRPr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TENYÉSZTŐ ÉS TULAJDONOS: </a:t>
            </a:r>
            <a:br>
              <a:rPr lang="hu-HU" sz="2200" b="1" dirty="0"/>
            </a:br>
            <a:r>
              <a:rPr lang="hu-HU" sz="2200" b="1" dirty="0"/>
              <a:t>KORAI JÁNOS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sz="2200" b="1" dirty="0"/>
          </a:p>
          <a:p>
            <a:pPr marL="228600" lvl="0" indent="-228600"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HJCH,HCH, HSCH, HGrCH, ROCH, INTCH.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</p:txBody>
      </p:sp>
      <p:sp>
        <p:nvSpPr>
          <p:cNvPr id="167" name="Google Shape;167;p20"/>
          <p:cNvSpPr txBox="1"/>
          <p:nvPr/>
        </p:nvSpPr>
        <p:spPr>
          <a:xfrm>
            <a:off x="7924813" y="6023414"/>
            <a:ext cx="27294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9 év 5 hónap 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Wingdings" panose="05000000000000000000" pitchFamily="2" charset="2"/>
              </a:rPr>
              <a:t></a:t>
            </a:r>
            <a:endParaRPr sz="2200" b="1" i="0" u="none" strike="noStrike" cap="none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" r="6193"/>
          <a:stretch/>
        </p:blipFill>
        <p:spPr>
          <a:xfrm>
            <a:off x="6664036" y="2144032"/>
            <a:ext cx="4946086" cy="3781212"/>
          </a:xfrm>
          <a:prstGeom prst="rect">
            <a:avLst/>
          </a:prstGeom>
        </p:spPr>
      </p:pic>
      <p:sp>
        <p:nvSpPr>
          <p:cNvPr id="6" name="Szív 5"/>
          <p:cNvSpPr/>
          <p:nvPr/>
        </p:nvSpPr>
        <p:spPr>
          <a:xfrm>
            <a:off x="6206836" y="1837766"/>
            <a:ext cx="914400" cy="914400"/>
          </a:xfrm>
          <a:prstGeom prst="hear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394742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 txBox="1">
            <a:spLocks noGrp="1"/>
          </p:cNvSpPr>
          <p:nvPr>
            <p:ph type="title"/>
          </p:nvPr>
        </p:nvSpPr>
        <p:spPr>
          <a:xfrm>
            <a:off x="819200" y="469794"/>
            <a:ext cx="9751817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4C25"/>
              </a:buClr>
              <a:buSzPts val="4800"/>
              <a:buFont typeface="Twentieth Century"/>
              <a:buNone/>
            </a:pPr>
            <a:r>
              <a:rPr lang="hu-HU" sz="4300" dirty="0">
                <a:solidFill>
                  <a:srgbClr val="9B4C25"/>
                </a:solidFill>
              </a:rPr>
              <a:t>LIONS FROM FAIRY TALE ALICE</a:t>
            </a:r>
            <a:br>
              <a:rPr lang="hu-HU" dirty="0"/>
            </a:br>
            <a:r>
              <a:rPr lang="hu-HU" sz="3200" dirty="0"/>
              <a:t>2012.12.26.</a:t>
            </a:r>
            <a:endParaRPr sz="3200" dirty="0"/>
          </a:p>
        </p:txBody>
      </p:sp>
      <p:sp>
        <p:nvSpPr>
          <p:cNvPr id="166" name="Google Shape;166;p20"/>
          <p:cNvSpPr txBox="1">
            <a:spLocks noGrp="1"/>
          </p:cNvSpPr>
          <p:nvPr>
            <p:ph type="body" idx="1"/>
          </p:nvPr>
        </p:nvSpPr>
        <p:spPr>
          <a:xfrm>
            <a:off x="374072" y="2317787"/>
            <a:ext cx="8136611" cy="4008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DUVASGARDENS PERFECT PUZZEL X</a:t>
            </a:r>
            <a:br>
              <a:rPr lang="hu-HU" sz="2200" b="1" dirty="0"/>
            </a:br>
            <a:r>
              <a:rPr lang="hu-HU" sz="2200" b="1" dirty="0"/>
              <a:t>DOROTHY DIAMANT VON BERGEN „DOTTI”</a:t>
            </a:r>
            <a:endParaRPr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TENYÉSZTŐ: KOMENDÁNT-FÜLÖP ADRIENN 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TULAJDONOS:  FÜLÖPNÉ NEMES ILDIKÓ, </a:t>
            </a:r>
            <a:br>
              <a:rPr lang="hu-HU" sz="2200" b="1" dirty="0"/>
            </a:br>
            <a:r>
              <a:rPr lang="hu-HU" sz="2200" b="1" dirty="0"/>
              <a:t>		 KOMENDÁNT-FÜLÖP ADRIENN 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</p:txBody>
      </p:sp>
      <p:sp>
        <p:nvSpPr>
          <p:cNvPr id="167" name="Google Shape;167;p20"/>
          <p:cNvSpPr txBox="1"/>
          <p:nvPr/>
        </p:nvSpPr>
        <p:spPr>
          <a:xfrm>
            <a:off x="8722634" y="6110701"/>
            <a:ext cx="27294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9 év 3 hónap 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Wingdings" panose="05000000000000000000" pitchFamily="2" charset="2"/>
              </a:rPr>
              <a:t></a:t>
            </a:r>
            <a:endParaRPr sz="2200" b="1" i="0" u="none" strike="noStrike" cap="none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913" y="1551245"/>
            <a:ext cx="3041121" cy="4559456"/>
          </a:xfrm>
          <a:prstGeom prst="rect">
            <a:avLst/>
          </a:prstGeom>
        </p:spPr>
      </p:pic>
      <p:sp>
        <p:nvSpPr>
          <p:cNvPr id="6" name="Szív 5"/>
          <p:cNvSpPr/>
          <p:nvPr/>
        </p:nvSpPr>
        <p:spPr>
          <a:xfrm>
            <a:off x="7953713" y="1335845"/>
            <a:ext cx="914400" cy="914400"/>
          </a:xfrm>
          <a:prstGeom prst="hear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41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 txBox="1">
            <a:spLocks noGrp="1"/>
          </p:cNvSpPr>
          <p:nvPr>
            <p:ph type="title"/>
          </p:nvPr>
        </p:nvSpPr>
        <p:spPr>
          <a:xfrm>
            <a:off x="1054728" y="482013"/>
            <a:ext cx="9751817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4C25"/>
              </a:buClr>
              <a:buSzPts val="4800"/>
              <a:buFont typeface="Twentieth Century"/>
              <a:buNone/>
            </a:pPr>
            <a:r>
              <a:rPr lang="hu-HU" sz="4800" dirty="0">
                <a:solidFill>
                  <a:srgbClr val="9B4C25"/>
                </a:solidFill>
              </a:rPr>
              <a:t>LIONS FROM  FAIRY TALE ASLAN</a:t>
            </a:r>
            <a:br>
              <a:rPr lang="hu-HU" dirty="0"/>
            </a:br>
            <a:r>
              <a:rPr lang="hu-HU" dirty="0"/>
              <a:t>2012.12.26.</a:t>
            </a:r>
            <a:endParaRPr dirty="0"/>
          </a:p>
        </p:txBody>
      </p:sp>
      <p:sp>
        <p:nvSpPr>
          <p:cNvPr id="166" name="Google Shape;166;p20"/>
          <p:cNvSpPr txBox="1">
            <a:spLocks noGrp="1"/>
          </p:cNvSpPr>
          <p:nvPr>
            <p:ph type="body" idx="1"/>
          </p:nvPr>
        </p:nvSpPr>
        <p:spPr>
          <a:xfrm>
            <a:off x="166254" y="2294966"/>
            <a:ext cx="8136611" cy="4008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DUVASGARDENS PERFECT PUZZEL X</a:t>
            </a:r>
            <a:br>
              <a:rPr lang="hu-HU" sz="2200" b="1" dirty="0"/>
            </a:br>
            <a:r>
              <a:rPr lang="hu-HU" sz="2200" b="1" dirty="0"/>
              <a:t>DOROTHY DIAMANT VON BERGEN „DOTTI”</a:t>
            </a:r>
            <a:endParaRPr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indent="-228600"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TENYÉSZTŐ : KOMENDÁNT-FÜLÖP ADRIENN </a:t>
            </a: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</a:pPr>
            <a:endParaRPr lang="hu-HU"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 TULAJDONOS: KOMENDÁNT-FÜLÖP ADRIENN, 				KOMENDÁNT PÉTER</a:t>
            </a:r>
            <a:br>
              <a:rPr lang="hu-HU" sz="2200" b="1" dirty="0"/>
            </a:br>
            <a:endParaRPr lang="hu-HU"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</p:txBody>
      </p:sp>
      <p:sp>
        <p:nvSpPr>
          <p:cNvPr id="167" name="Google Shape;167;p20"/>
          <p:cNvSpPr txBox="1"/>
          <p:nvPr/>
        </p:nvSpPr>
        <p:spPr>
          <a:xfrm>
            <a:off x="8451286" y="5872480"/>
            <a:ext cx="27294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9 év 3 hónap 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Wingdings" panose="05000000000000000000" pitchFamily="2" charset="2"/>
              </a:rPr>
              <a:t></a:t>
            </a:r>
            <a:endParaRPr sz="2200" b="1" i="0" u="none" strike="noStrike" cap="none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1" t="4980" r="24932" b="18044"/>
          <a:stretch/>
        </p:blipFill>
        <p:spPr>
          <a:xfrm>
            <a:off x="6968836" y="1802813"/>
            <a:ext cx="5043054" cy="3871301"/>
          </a:xfrm>
          <a:prstGeom prst="rect">
            <a:avLst/>
          </a:prstGeom>
        </p:spPr>
      </p:pic>
      <p:sp>
        <p:nvSpPr>
          <p:cNvPr id="5" name="Szív 4"/>
          <p:cNvSpPr/>
          <p:nvPr/>
        </p:nvSpPr>
        <p:spPr>
          <a:xfrm>
            <a:off x="6511636" y="1624944"/>
            <a:ext cx="914400" cy="914400"/>
          </a:xfrm>
          <a:prstGeom prst="hear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97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 txBox="1">
            <a:spLocks noGrp="1"/>
          </p:cNvSpPr>
          <p:nvPr>
            <p:ph type="title"/>
          </p:nvPr>
        </p:nvSpPr>
        <p:spPr>
          <a:xfrm>
            <a:off x="999309" y="469734"/>
            <a:ext cx="9751817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4C25"/>
              </a:buClr>
              <a:buSzPts val="4800"/>
              <a:buFont typeface="Twentieth Century"/>
              <a:buNone/>
            </a:pPr>
            <a:r>
              <a:rPr lang="hu-HU" sz="4800" dirty="0">
                <a:solidFill>
                  <a:srgbClr val="9B4C25"/>
                </a:solidFill>
              </a:rPr>
              <a:t>LIONS FROM FAIRY TALE ALIEN „MYTHOS”</a:t>
            </a:r>
            <a:br>
              <a:rPr lang="hu-HU" dirty="0"/>
            </a:br>
            <a:r>
              <a:rPr lang="hu-HU" dirty="0"/>
              <a:t>2012.12.26.</a:t>
            </a:r>
            <a:endParaRPr dirty="0"/>
          </a:p>
        </p:txBody>
      </p:sp>
      <p:sp>
        <p:nvSpPr>
          <p:cNvPr id="166" name="Google Shape;166;p20"/>
          <p:cNvSpPr txBox="1">
            <a:spLocks noGrp="1"/>
          </p:cNvSpPr>
          <p:nvPr>
            <p:ph type="body" idx="1"/>
          </p:nvPr>
        </p:nvSpPr>
        <p:spPr>
          <a:xfrm>
            <a:off x="165333" y="2329389"/>
            <a:ext cx="8136611" cy="4008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DUVASGARDENS PERFECT PUZZEL X</a:t>
            </a:r>
            <a:br>
              <a:rPr lang="hu-HU" sz="2200" b="1" dirty="0"/>
            </a:br>
            <a:r>
              <a:rPr lang="hu-HU" sz="2200" b="1" dirty="0"/>
              <a:t>DOROTHY DIAMANT VON BERGEN „DOTTI”</a:t>
            </a:r>
            <a:endParaRPr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TENYÉSZTŐ : KOMENDÁNT-FÜLÖP ADRIENN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TULAJDONOS: KOMENDÁNT-FÜLÖP ADRIENN,</a:t>
            </a:r>
            <a:br>
              <a:rPr lang="hu-HU" sz="2200" b="1" dirty="0"/>
            </a:br>
            <a:r>
              <a:rPr lang="hu-HU" sz="2200" b="1" dirty="0"/>
              <a:t>			KOMENDÁNT PÉTER 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</p:txBody>
      </p:sp>
      <p:sp>
        <p:nvSpPr>
          <p:cNvPr id="167" name="Google Shape;167;p20"/>
          <p:cNvSpPr txBox="1"/>
          <p:nvPr/>
        </p:nvSpPr>
        <p:spPr>
          <a:xfrm>
            <a:off x="8301944" y="6179518"/>
            <a:ext cx="27294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9 év 3 hónap 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Wingdings" panose="05000000000000000000" pitchFamily="2" charset="2"/>
              </a:rPr>
              <a:t></a:t>
            </a:r>
            <a:endParaRPr sz="2200" b="1" i="0" u="none" strike="noStrike" cap="none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6" r="23416"/>
          <a:stretch/>
        </p:blipFill>
        <p:spPr>
          <a:xfrm>
            <a:off x="6894163" y="2182414"/>
            <a:ext cx="4993038" cy="3783868"/>
          </a:xfrm>
          <a:prstGeom prst="rect">
            <a:avLst/>
          </a:prstGeom>
        </p:spPr>
      </p:pic>
      <p:sp>
        <p:nvSpPr>
          <p:cNvPr id="6" name="Szív 5"/>
          <p:cNvSpPr/>
          <p:nvPr/>
        </p:nvSpPr>
        <p:spPr>
          <a:xfrm>
            <a:off x="6436963" y="1923376"/>
            <a:ext cx="914400" cy="914400"/>
          </a:xfrm>
          <a:prstGeom prst="hear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68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B7B7B7"/>
            </a:gs>
          </a:gsLst>
          <a:lin ang="5400000" scaled="0"/>
        </a:gra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 txBox="1">
            <a:spLocks noGrp="1"/>
          </p:cNvSpPr>
          <p:nvPr>
            <p:ph type="title"/>
          </p:nvPr>
        </p:nvSpPr>
        <p:spPr>
          <a:xfrm>
            <a:off x="569818" y="533377"/>
            <a:ext cx="9904218" cy="149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4C25"/>
              </a:buClr>
              <a:buSzPts val="4800"/>
              <a:buFont typeface="Twentieth Century"/>
              <a:buNone/>
            </a:pPr>
            <a:r>
              <a:rPr lang="hu-HU" sz="4800" dirty="0">
                <a:solidFill>
                  <a:srgbClr val="9B4C25"/>
                </a:solidFill>
              </a:rPr>
              <a:t>LIONS FROM FAIRY TALE ARIEL </a:t>
            </a:r>
            <a:br>
              <a:rPr lang="hu-HU" sz="4800" dirty="0">
                <a:solidFill>
                  <a:srgbClr val="9B4C25"/>
                </a:solidFill>
              </a:rPr>
            </a:br>
            <a:r>
              <a:rPr lang="hu-HU" sz="4800" dirty="0">
                <a:solidFill>
                  <a:srgbClr val="9B4C25"/>
                </a:solidFill>
              </a:rPr>
              <a:t>„LARA”</a:t>
            </a:r>
            <a:br>
              <a:rPr lang="hu-HU" dirty="0"/>
            </a:br>
            <a:r>
              <a:rPr lang="hu-HU" dirty="0"/>
              <a:t>2012.12.26. -2022.02.10.</a:t>
            </a:r>
            <a:endParaRPr dirty="0"/>
          </a:p>
        </p:txBody>
      </p:sp>
      <p:sp>
        <p:nvSpPr>
          <p:cNvPr id="166" name="Google Shape;166;p20"/>
          <p:cNvSpPr txBox="1">
            <a:spLocks noGrp="1"/>
          </p:cNvSpPr>
          <p:nvPr>
            <p:ph type="body" idx="1"/>
          </p:nvPr>
        </p:nvSpPr>
        <p:spPr>
          <a:xfrm>
            <a:off x="569818" y="2304247"/>
            <a:ext cx="8136611" cy="4008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DUVASGARDENS PERFECT PUZZEL X</a:t>
            </a:r>
            <a:br>
              <a:rPr lang="hu-HU" sz="2200" b="1" dirty="0"/>
            </a:br>
            <a:r>
              <a:rPr lang="hu-HU" sz="2200" b="1" dirty="0"/>
              <a:t>DOROTHY DIAMANT VON BERGEN „DOTTI”</a:t>
            </a:r>
            <a:endParaRPr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indent="-228600"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TENYÉSZTŐ : KOMENDÁNT-FÜLÖP ADRIENN 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TULAJDONOS: EÖTVÖS KITTI</a:t>
            </a:r>
            <a:br>
              <a:rPr lang="hu-HU" sz="2200" b="1" dirty="0"/>
            </a:br>
            <a:endParaRPr lang="hu-HU"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</p:txBody>
      </p:sp>
      <p:sp>
        <p:nvSpPr>
          <p:cNvPr id="167" name="Google Shape;167;p20"/>
          <p:cNvSpPr txBox="1"/>
          <p:nvPr/>
        </p:nvSpPr>
        <p:spPr>
          <a:xfrm>
            <a:off x="7789926" y="6191250"/>
            <a:ext cx="421177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9 év 1 hónap     run free…</a:t>
            </a:r>
            <a:endParaRPr sz="2200" b="1" i="0" u="none" strike="noStrike" cap="none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5" b="11515"/>
          <a:stretch/>
        </p:blipFill>
        <p:spPr>
          <a:xfrm>
            <a:off x="7910943" y="2061932"/>
            <a:ext cx="3948547" cy="4052247"/>
          </a:xfrm>
          <a:prstGeom prst="rect">
            <a:avLst/>
          </a:prstGeom>
        </p:spPr>
      </p:pic>
      <p:sp>
        <p:nvSpPr>
          <p:cNvPr id="6" name="Szív 5"/>
          <p:cNvSpPr/>
          <p:nvPr/>
        </p:nvSpPr>
        <p:spPr>
          <a:xfrm>
            <a:off x="7550727" y="1984861"/>
            <a:ext cx="914400" cy="914400"/>
          </a:xfrm>
          <a:prstGeom prst="hear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978311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B7B7B7"/>
            </a:gs>
          </a:gsLst>
          <a:lin ang="5400000" scaled="0"/>
        </a:gra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1"/>
          <p:cNvSpPr txBox="1">
            <a:spLocks noGrp="1"/>
          </p:cNvSpPr>
          <p:nvPr>
            <p:ph type="title"/>
          </p:nvPr>
        </p:nvSpPr>
        <p:spPr>
          <a:xfrm>
            <a:off x="348145" y="412528"/>
            <a:ext cx="9751817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4C25"/>
              </a:buClr>
              <a:buSzPts val="4800"/>
              <a:buFont typeface="Twentieth Century"/>
              <a:buNone/>
            </a:pPr>
            <a:r>
              <a:rPr lang="hu-HU" sz="4800" dirty="0">
                <a:solidFill>
                  <a:srgbClr val="9B4C25"/>
                </a:solidFill>
              </a:rPr>
              <a:t>ZABOO V. SISSY-HAUS</a:t>
            </a:r>
            <a:br>
              <a:rPr lang="hu-HU" sz="4800" dirty="0">
                <a:solidFill>
                  <a:srgbClr val="9B4C25"/>
                </a:solidFill>
              </a:rPr>
            </a:br>
            <a:r>
              <a:rPr lang="hu-HU" sz="4800" dirty="0">
                <a:solidFill>
                  <a:srgbClr val="9B4C25"/>
                </a:solidFill>
              </a:rPr>
              <a:t>„ZEBUS”</a:t>
            </a:r>
            <a:br>
              <a:rPr lang="hu-HU" dirty="0"/>
            </a:br>
            <a:r>
              <a:rPr lang="hu-HU" dirty="0"/>
              <a:t>2013.03.11.</a:t>
            </a:r>
            <a:endParaRPr dirty="0"/>
          </a:p>
        </p:txBody>
      </p:sp>
      <p:sp>
        <p:nvSpPr>
          <p:cNvPr id="174" name="Google Shape;174;p21"/>
          <p:cNvSpPr txBox="1">
            <a:spLocks noGrp="1"/>
          </p:cNvSpPr>
          <p:nvPr>
            <p:ph type="body" idx="1"/>
          </p:nvPr>
        </p:nvSpPr>
        <p:spPr>
          <a:xfrm>
            <a:off x="547265" y="2168239"/>
            <a:ext cx="6262255" cy="4008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 </a:t>
            </a:r>
            <a:r>
              <a:rPr lang="hu-HU" sz="2400" b="1" dirty="0"/>
              <a:t>VIKING V. SISSY-HAUS  X   </a:t>
            </a:r>
            <a:endParaRPr sz="2400"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</a:pPr>
            <a:r>
              <a:rPr lang="hu-HU" sz="2400" b="1" dirty="0"/>
              <a:t>	TABOO V. SISSY-HAUS </a:t>
            </a:r>
            <a:endParaRPr sz="2400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4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400" b="1" dirty="0"/>
              <a:t>TENYÉSZTŐ : VIDA JÓZSEF, </a:t>
            </a:r>
            <a:br>
              <a:rPr lang="hu-HU" sz="2400" b="1" dirty="0"/>
            </a:br>
            <a:r>
              <a:rPr lang="hu-HU" sz="2400" b="1" dirty="0"/>
              <a:t>			KEREKES MÁRIA </a:t>
            </a:r>
            <a:endParaRPr sz="24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400" b="1" dirty="0"/>
              <a:t>TULAJDONOS: KEREKES CSABA,</a:t>
            </a:r>
            <a:br>
              <a:rPr lang="hu-HU" sz="2400" b="1" dirty="0"/>
            </a:br>
            <a:r>
              <a:rPr lang="hu-HU" sz="2400" b="1" dirty="0"/>
              <a:t>			DR. GLÖCKLER NÓRA</a:t>
            </a:r>
            <a:endParaRPr sz="24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Char char="❖"/>
            </a:pPr>
            <a:endParaRPr sz="2200" b="1" dirty="0"/>
          </a:p>
        </p:txBody>
      </p:sp>
      <p:sp>
        <p:nvSpPr>
          <p:cNvPr id="175" name="Google Shape;175;p21"/>
          <p:cNvSpPr txBox="1"/>
          <p:nvPr/>
        </p:nvSpPr>
        <p:spPr>
          <a:xfrm>
            <a:off x="8956962" y="6094130"/>
            <a:ext cx="272934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9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év  ☺</a:t>
            </a:r>
            <a:endParaRPr sz="2200" b="1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519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04" t="24848" r="3131" b="13334"/>
          <a:stretch/>
        </p:blipFill>
        <p:spPr>
          <a:xfrm>
            <a:off x="7038120" y="1854639"/>
            <a:ext cx="4447321" cy="4239491"/>
          </a:xfrm>
          <a:prstGeom prst="rect">
            <a:avLst/>
          </a:prstGeom>
        </p:spPr>
      </p:pic>
      <p:sp>
        <p:nvSpPr>
          <p:cNvPr id="5" name="Szív 4"/>
          <p:cNvSpPr/>
          <p:nvPr/>
        </p:nvSpPr>
        <p:spPr>
          <a:xfrm>
            <a:off x="6580920" y="1519282"/>
            <a:ext cx="914400" cy="914400"/>
          </a:xfrm>
          <a:prstGeom prst="hear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96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 txBox="1">
            <a:spLocks noGrp="1"/>
          </p:cNvSpPr>
          <p:nvPr>
            <p:ph type="title"/>
          </p:nvPr>
        </p:nvSpPr>
        <p:spPr>
          <a:xfrm>
            <a:off x="680654" y="350780"/>
            <a:ext cx="9751817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4C25"/>
              </a:buClr>
              <a:buSzPts val="4800"/>
              <a:buFont typeface="Twentieth Century"/>
              <a:buNone/>
            </a:pPr>
            <a:r>
              <a:rPr lang="hu-HU" sz="4800" dirty="0">
                <a:solidFill>
                  <a:srgbClr val="9B4C25"/>
                </a:solidFill>
              </a:rPr>
              <a:t>APHRODITE THE MAJESTIC LION</a:t>
            </a:r>
            <a:br>
              <a:rPr lang="hu-HU" dirty="0"/>
            </a:br>
            <a:r>
              <a:rPr lang="hu-HU" dirty="0"/>
              <a:t>2013.03.27.</a:t>
            </a:r>
            <a:endParaRPr dirty="0"/>
          </a:p>
        </p:txBody>
      </p:sp>
      <p:sp>
        <p:nvSpPr>
          <p:cNvPr id="166" name="Google Shape;166;p20"/>
          <p:cNvSpPr txBox="1">
            <a:spLocks noGrp="1"/>
          </p:cNvSpPr>
          <p:nvPr>
            <p:ph type="body" idx="1"/>
          </p:nvPr>
        </p:nvSpPr>
        <p:spPr>
          <a:xfrm>
            <a:off x="569818" y="2304180"/>
            <a:ext cx="8136611" cy="4008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DR. HOUSE MEMBER OF THE LEOGANG X</a:t>
            </a:r>
            <a:br>
              <a:rPr lang="hu-HU" sz="2200" b="1" dirty="0"/>
            </a:br>
            <a:r>
              <a:rPr lang="hu-HU" sz="2200" b="1" dirty="0"/>
              <a:t>NAMUPALAN CHRISTMAS CAROL ”CLEO”</a:t>
            </a:r>
            <a:endParaRPr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TENYÉSZTŐ ÉS TULAJDONOS: </a:t>
            </a:r>
            <a:br>
              <a:rPr lang="hu-HU" sz="2200" b="1" dirty="0"/>
            </a:br>
            <a:r>
              <a:rPr lang="hu-HU" sz="2200" b="1" dirty="0"/>
              <a:t>		DANDÉ ANDRÁS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</p:txBody>
      </p:sp>
      <p:sp>
        <p:nvSpPr>
          <p:cNvPr id="167" name="Google Shape;167;p20"/>
          <p:cNvSpPr txBox="1"/>
          <p:nvPr/>
        </p:nvSpPr>
        <p:spPr>
          <a:xfrm>
            <a:off x="8063358" y="5991039"/>
            <a:ext cx="27294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9 év  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Wingdings" panose="05000000000000000000" pitchFamily="2" charset="2"/>
              </a:rPr>
              <a:t></a:t>
            </a:r>
            <a:endParaRPr sz="2200" b="1" i="0" u="none" strike="noStrike" cap="none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9" t="1788" r="22727" b="-1788"/>
          <a:stretch/>
        </p:blipFill>
        <p:spPr>
          <a:xfrm>
            <a:off x="7446853" y="1671580"/>
            <a:ext cx="3498238" cy="4319459"/>
          </a:xfrm>
          <a:prstGeom prst="rect">
            <a:avLst/>
          </a:prstGeom>
        </p:spPr>
      </p:pic>
      <p:sp>
        <p:nvSpPr>
          <p:cNvPr id="6" name="Szív 5"/>
          <p:cNvSpPr/>
          <p:nvPr/>
        </p:nvSpPr>
        <p:spPr>
          <a:xfrm>
            <a:off x="6989653" y="1389780"/>
            <a:ext cx="914400" cy="914400"/>
          </a:xfrm>
          <a:prstGeom prst="hear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7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 txBox="1">
            <a:spLocks noGrp="1"/>
          </p:cNvSpPr>
          <p:nvPr>
            <p:ph type="title"/>
          </p:nvPr>
        </p:nvSpPr>
        <p:spPr>
          <a:xfrm>
            <a:off x="403564" y="535070"/>
            <a:ext cx="9751817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4C25"/>
              </a:buClr>
              <a:buSzPts val="4800"/>
              <a:buFont typeface="Twentieth Century"/>
              <a:buNone/>
            </a:pPr>
            <a:r>
              <a:rPr lang="hu-HU" sz="4800" dirty="0">
                <a:solidFill>
                  <a:srgbClr val="9B4C25"/>
                </a:solidFill>
              </a:rPr>
              <a:t>ARTEMIS THE MAJESTIC LION</a:t>
            </a:r>
            <a:br>
              <a:rPr lang="hu-HU" sz="4800" dirty="0">
                <a:solidFill>
                  <a:srgbClr val="9B4C25"/>
                </a:solidFill>
              </a:rPr>
            </a:br>
            <a:r>
              <a:rPr lang="hu-HU" sz="4800" dirty="0">
                <a:solidFill>
                  <a:srgbClr val="9B4C25"/>
                </a:solidFill>
              </a:rPr>
              <a:t> ”LEA”</a:t>
            </a:r>
            <a:br>
              <a:rPr lang="hu-HU" dirty="0"/>
            </a:br>
            <a:r>
              <a:rPr lang="hu-HU" dirty="0"/>
              <a:t>2013.03.27.</a:t>
            </a:r>
            <a:endParaRPr dirty="0"/>
          </a:p>
        </p:txBody>
      </p:sp>
      <p:sp>
        <p:nvSpPr>
          <p:cNvPr id="166" name="Google Shape;166;p20"/>
          <p:cNvSpPr txBox="1">
            <a:spLocks noGrp="1"/>
          </p:cNvSpPr>
          <p:nvPr>
            <p:ph type="body" idx="1"/>
          </p:nvPr>
        </p:nvSpPr>
        <p:spPr>
          <a:xfrm>
            <a:off x="290945" y="2571067"/>
            <a:ext cx="8136611" cy="4008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DR. HOUSE MEMBER OF THE LEOGANG X</a:t>
            </a:r>
            <a:br>
              <a:rPr lang="hu-HU" sz="2200" b="1" dirty="0"/>
            </a:br>
            <a:r>
              <a:rPr lang="hu-HU" sz="2200" b="1" dirty="0"/>
              <a:t>NAMUPALAN CHRISTMAS CAROL ”CLEO”</a:t>
            </a:r>
            <a:endParaRPr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TENYÉSZTŐ ÉS TULAJDONOS: </a:t>
            </a:r>
            <a:br>
              <a:rPr lang="hu-HU" sz="2200" b="1" dirty="0"/>
            </a:br>
            <a:r>
              <a:rPr lang="hu-HU" sz="2200" b="1" dirty="0"/>
              <a:t>		DANDÉ ANDRÁS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</p:txBody>
      </p:sp>
      <p:sp>
        <p:nvSpPr>
          <p:cNvPr id="167" name="Google Shape;167;p20"/>
          <p:cNvSpPr txBox="1"/>
          <p:nvPr/>
        </p:nvSpPr>
        <p:spPr>
          <a:xfrm>
            <a:off x="8049504" y="6033542"/>
            <a:ext cx="27294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9 év  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Wingdings" panose="05000000000000000000" pitchFamily="2" charset="2"/>
              </a:rPr>
              <a:t></a:t>
            </a:r>
            <a:endParaRPr sz="2200" b="1" i="0" u="none" strike="noStrike" cap="none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2" r="6874"/>
          <a:stretch/>
        </p:blipFill>
        <p:spPr>
          <a:xfrm>
            <a:off x="6719455" y="2065649"/>
            <a:ext cx="5002912" cy="3802375"/>
          </a:xfrm>
          <a:prstGeom prst="rect">
            <a:avLst/>
          </a:prstGeom>
        </p:spPr>
      </p:pic>
      <p:sp>
        <p:nvSpPr>
          <p:cNvPr id="6" name="Szív 5"/>
          <p:cNvSpPr/>
          <p:nvPr/>
        </p:nvSpPr>
        <p:spPr>
          <a:xfrm>
            <a:off x="6262255" y="1855870"/>
            <a:ext cx="914400" cy="914400"/>
          </a:xfrm>
          <a:prstGeom prst="hear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0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 txBox="1">
            <a:spLocks noGrp="1"/>
          </p:cNvSpPr>
          <p:nvPr>
            <p:ph type="title"/>
          </p:nvPr>
        </p:nvSpPr>
        <p:spPr>
          <a:xfrm>
            <a:off x="1013163" y="352318"/>
            <a:ext cx="9751817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4C25"/>
              </a:buClr>
              <a:buSzPts val="4800"/>
              <a:buFont typeface="Twentieth Century"/>
              <a:buNone/>
            </a:pPr>
            <a:r>
              <a:rPr lang="hu-HU" sz="4800" dirty="0">
                <a:solidFill>
                  <a:srgbClr val="9B4C25"/>
                </a:solidFill>
              </a:rPr>
              <a:t>ARMAGEDDON JUNIOR  THE MAJESTIC LION </a:t>
            </a:r>
            <a:br>
              <a:rPr lang="hu-HU" dirty="0"/>
            </a:br>
            <a:r>
              <a:rPr lang="hu-HU" dirty="0"/>
              <a:t>2013.03.27.</a:t>
            </a:r>
            <a:endParaRPr dirty="0"/>
          </a:p>
        </p:txBody>
      </p:sp>
      <p:sp>
        <p:nvSpPr>
          <p:cNvPr id="166" name="Google Shape;166;p20"/>
          <p:cNvSpPr txBox="1">
            <a:spLocks noGrp="1"/>
          </p:cNvSpPr>
          <p:nvPr>
            <p:ph type="body" idx="1"/>
          </p:nvPr>
        </p:nvSpPr>
        <p:spPr>
          <a:xfrm>
            <a:off x="471054" y="2533314"/>
            <a:ext cx="8136611" cy="4008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DR. HOUSE MEMBER OF THE LEOGANG X</a:t>
            </a:r>
            <a:br>
              <a:rPr lang="hu-HU" sz="2200" b="1" dirty="0"/>
            </a:br>
            <a:r>
              <a:rPr lang="hu-HU" sz="2200" b="1" dirty="0"/>
              <a:t>NAMUPALAN CHRISTMAS CAROL ”CLEO”</a:t>
            </a:r>
            <a:endParaRPr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lvl="0" indent="-228600"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TENYÉSZTŐ :DANDÉ ANDRÁS</a:t>
            </a:r>
          </a:p>
          <a:p>
            <a:pPr marL="228600" lvl="0" indent="-228600"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TULAJDONOS: DANDÉNÉ BÓNUS KLÁRA</a:t>
            </a:r>
            <a:br>
              <a:rPr lang="hu-HU" sz="2200" b="1" dirty="0"/>
            </a:br>
            <a:endParaRPr lang="hu-HU"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</p:txBody>
      </p:sp>
      <p:sp>
        <p:nvSpPr>
          <p:cNvPr id="167" name="Google Shape;167;p20"/>
          <p:cNvSpPr txBox="1"/>
          <p:nvPr/>
        </p:nvSpPr>
        <p:spPr>
          <a:xfrm>
            <a:off x="8201904" y="5864273"/>
            <a:ext cx="27294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9 év  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Wingdings" panose="05000000000000000000" pitchFamily="2" charset="2"/>
              </a:rPr>
              <a:t></a:t>
            </a:r>
            <a:endParaRPr sz="2200" b="1" i="0" u="none" strike="noStrike" cap="none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192" y="2294966"/>
            <a:ext cx="4991928" cy="3322752"/>
          </a:xfrm>
          <a:prstGeom prst="rect">
            <a:avLst/>
          </a:prstGeom>
        </p:spPr>
      </p:pic>
      <p:sp>
        <p:nvSpPr>
          <p:cNvPr id="6" name="Szív 5"/>
          <p:cNvSpPr/>
          <p:nvPr/>
        </p:nvSpPr>
        <p:spPr>
          <a:xfrm>
            <a:off x="6596992" y="2092396"/>
            <a:ext cx="914400" cy="914400"/>
          </a:xfrm>
          <a:prstGeom prst="hear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7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B7B7B7"/>
            </a:gs>
          </a:gsLst>
          <a:lin ang="5400000" scaled="0"/>
        </a:gra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 txBox="1">
            <a:spLocks noGrp="1"/>
          </p:cNvSpPr>
          <p:nvPr>
            <p:ph type="title"/>
          </p:nvPr>
        </p:nvSpPr>
        <p:spPr>
          <a:xfrm>
            <a:off x="1080654" y="543317"/>
            <a:ext cx="9751817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4C25"/>
              </a:buClr>
              <a:buSzPts val="4800"/>
              <a:buFont typeface="Twentieth Century"/>
              <a:buNone/>
            </a:pPr>
            <a:r>
              <a:rPr lang="hu-HU" sz="4300" dirty="0">
                <a:solidFill>
                  <a:srgbClr val="9B4C25"/>
                </a:solidFill>
              </a:rPr>
              <a:t>MEDVEBERGI MASZKOS HONEY </a:t>
            </a:r>
            <a:br>
              <a:rPr lang="hu-HU" dirty="0"/>
            </a:br>
            <a:r>
              <a:rPr lang="hu-HU" sz="3200" dirty="0"/>
              <a:t>2013.01.30. – 2021.11.21</a:t>
            </a:r>
            <a:r>
              <a:rPr lang="hu-HU" dirty="0"/>
              <a:t>.</a:t>
            </a:r>
            <a:endParaRPr dirty="0"/>
          </a:p>
        </p:txBody>
      </p:sp>
      <p:sp>
        <p:nvSpPr>
          <p:cNvPr id="166" name="Google Shape;166;p20"/>
          <p:cNvSpPr txBox="1">
            <a:spLocks noGrp="1"/>
          </p:cNvSpPr>
          <p:nvPr>
            <p:ph type="body" idx="1"/>
          </p:nvPr>
        </p:nvSpPr>
        <p:spPr>
          <a:xfrm>
            <a:off x="152399" y="2849686"/>
            <a:ext cx="8136611" cy="4008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NANDO-JUNIOR LEO V. JERICHOWER LAND</a:t>
            </a:r>
            <a:br>
              <a:rPr lang="hu-HU" sz="2200" b="1" dirty="0"/>
            </a:br>
            <a:r>
              <a:rPr lang="hu-HU" sz="2200" b="1" dirty="0"/>
              <a:t> X MEDVEBERGI MASZKOS BUXA</a:t>
            </a:r>
            <a:endParaRPr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TENYÉSZTŐ ÉS TULAJDONOS: </a:t>
            </a:r>
            <a:br>
              <a:rPr lang="hu-HU" sz="2200" b="1" dirty="0"/>
            </a:br>
            <a:r>
              <a:rPr lang="hu-HU" sz="2200" b="1" dirty="0"/>
              <a:t>		FIKÓNÉ KUTASI BEATRIX,</a:t>
            </a:r>
            <a:br>
              <a:rPr lang="hu-HU" sz="2200" b="1" dirty="0"/>
            </a:br>
            <a:r>
              <a:rPr lang="hu-HU" sz="2200" b="1" dirty="0"/>
              <a:t>			DR. FIKÓ FRUZSINA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</p:txBody>
      </p:sp>
      <p:sp>
        <p:nvSpPr>
          <p:cNvPr id="167" name="Google Shape;167;p20"/>
          <p:cNvSpPr txBox="1"/>
          <p:nvPr/>
        </p:nvSpPr>
        <p:spPr>
          <a:xfrm>
            <a:off x="7596454" y="6123850"/>
            <a:ext cx="4045514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8 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év  9 hónap    run free…</a:t>
            </a:r>
            <a:endParaRPr sz="2200" b="1" i="0" u="none" strike="noStrike" cap="none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434"/>
          <a:stretch/>
        </p:blipFill>
        <p:spPr>
          <a:xfrm>
            <a:off x="6761017" y="2507754"/>
            <a:ext cx="5180709" cy="3518973"/>
          </a:xfrm>
          <a:prstGeom prst="rect">
            <a:avLst/>
          </a:prstGeom>
        </p:spPr>
      </p:pic>
      <p:sp>
        <p:nvSpPr>
          <p:cNvPr id="6" name="Szív 5"/>
          <p:cNvSpPr/>
          <p:nvPr/>
        </p:nvSpPr>
        <p:spPr>
          <a:xfrm>
            <a:off x="6303817" y="2206049"/>
            <a:ext cx="914400" cy="914400"/>
          </a:xfrm>
          <a:prstGeom prst="hear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604312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2"/>
          <p:cNvSpPr txBox="1">
            <a:spLocks noGrp="1"/>
          </p:cNvSpPr>
          <p:nvPr>
            <p:ph type="title"/>
          </p:nvPr>
        </p:nvSpPr>
        <p:spPr>
          <a:xfrm>
            <a:off x="1557955" y="393634"/>
            <a:ext cx="9248589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4C25"/>
              </a:buClr>
              <a:buSzPct val="100000"/>
              <a:buFont typeface="Twentieth Century"/>
              <a:buNone/>
            </a:pPr>
            <a:r>
              <a:rPr lang="hu-HU" sz="4800" dirty="0">
                <a:solidFill>
                  <a:srgbClr val="9B4C25"/>
                </a:solidFill>
              </a:rPr>
              <a:t>KESSY LÖWE V. BLUMENGARTEN</a:t>
            </a:r>
            <a:br>
              <a:rPr lang="hu-HU" dirty="0"/>
            </a:br>
            <a:r>
              <a:rPr lang="hu-HU" dirty="0"/>
              <a:t>2007.06.02. – 2021.01.21.</a:t>
            </a:r>
            <a:endParaRPr dirty="0"/>
          </a:p>
        </p:txBody>
      </p:sp>
      <p:sp>
        <p:nvSpPr>
          <p:cNvPr id="270" name="Google Shape;270;p32"/>
          <p:cNvSpPr txBox="1">
            <a:spLocks noGrp="1"/>
          </p:cNvSpPr>
          <p:nvPr>
            <p:ph type="body" idx="1"/>
          </p:nvPr>
        </p:nvSpPr>
        <p:spPr>
          <a:xfrm>
            <a:off x="465276" y="2114208"/>
            <a:ext cx="8790420" cy="4596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DRAGONGARDENS PRIVATE DANCER </a:t>
            </a:r>
            <a:br>
              <a:rPr lang="hu-HU" sz="2200" b="1" dirty="0"/>
            </a:br>
            <a:r>
              <a:rPr lang="hu-HU" sz="2200" b="1" dirty="0"/>
              <a:t>       X CAROL NAJMURSKA CESTA </a:t>
            </a:r>
            <a:endParaRPr sz="2200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 TENYÉSZTŐ: SZAKÁCS BÉLA ÉS ANDREA 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 TULAJDONOS : KORAI JÁNOS</a:t>
            </a:r>
            <a:endParaRPr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 VETERÁN GYŐZTES :</a:t>
            </a:r>
            <a:endParaRPr dirty="0"/>
          </a:p>
          <a:p>
            <a:pPr marL="457200" lvl="1" indent="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lang="hu-HU" sz="2000" b="1" dirty="0"/>
              <a:t>	2016, 2018, 2019 LEOE SPECIÁLKIÁLLÍTÁS</a:t>
            </a:r>
            <a:endParaRPr sz="2000" b="1" dirty="0"/>
          </a:p>
          <a:p>
            <a:pPr marL="457200" lvl="1" indent="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lang="hu-HU" sz="2000" b="1" dirty="0"/>
              <a:t>	2018 LEOE KLUBKIÁLLÍTÁS</a:t>
            </a:r>
            <a:endParaRPr dirty="0"/>
          </a:p>
        </p:txBody>
      </p:sp>
      <p:sp>
        <p:nvSpPr>
          <p:cNvPr id="271" name="Google Shape;271;p32"/>
          <p:cNvSpPr/>
          <p:nvPr/>
        </p:nvSpPr>
        <p:spPr>
          <a:xfrm>
            <a:off x="7597928" y="6023529"/>
            <a:ext cx="450444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13 év, 7 hónap     run free…</a:t>
            </a:r>
            <a:endParaRPr sz="1800" b="1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272" name="Google Shape;272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88727" y="2203613"/>
            <a:ext cx="4933938" cy="3502030"/>
          </a:xfrm>
          <a:prstGeom prst="rect">
            <a:avLst/>
          </a:prstGeom>
          <a:noFill/>
          <a:ln w="1270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Szív 5"/>
          <p:cNvSpPr/>
          <p:nvPr/>
        </p:nvSpPr>
        <p:spPr>
          <a:xfrm>
            <a:off x="6331527" y="1895932"/>
            <a:ext cx="914400" cy="914400"/>
          </a:xfrm>
          <a:prstGeom prst="hear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 txBox="1">
            <a:spLocks noGrp="1"/>
          </p:cNvSpPr>
          <p:nvPr>
            <p:ph type="title"/>
          </p:nvPr>
        </p:nvSpPr>
        <p:spPr>
          <a:xfrm>
            <a:off x="401782" y="394831"/>
            <a:ext cx="9751817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4C25"/>
              </a:buClr>
              <a:buSzPts val="4800"/>
              <a:buFont typeface="Twentieth Century"/>
              <a:buNone/>
            </a:pPr>
            <a:r>
              <a:rPr lang="hu-HU" sz="4800" dirty="0">
                <a:solidFill>
                  <a:srgbClr val="9B4C25"/>
                </a:solidFill>
              </a:rPr>
              <a:t>ZORRO V. SISSY-HAUS</a:t>
            </a:r>
            <a:br>
              <a:rPr lang="hu-HU" sz="4800" dirty="0">
                <a:solidFill>
                  <a:srgbClr val="9B4C25"/>
                </a:solidFill>
              </a:rPr>
            </a:br>
            <a:r>
              <a:rPr lang="hu-HU" sz="4800" dirty="0">
                <a:solidFill>
                  <a:srgbClr val="9B4C25"/>
                </a:solidFill>
              </a:rPr>
              <a:t>„ZORRI</a:t>
            </a:r>
            <a:r>
              <a:rPr lang="hu-HU" sz="4300" dirty="0">
                <a:solidFill>
                  <a:srgbClr val="9B4C25"/>
                </a:solidFill>
              </a:rPr>
              <a:t>”</a:t>
            </a:r>
            <a:br>
              <a:rPr lang="hu-HU" dirty="0"/>
            </a:br>
            <a:r>
              <a:rPr lang="hu-HU" sz="3200" dirty="0"/>
              <a:t>2013.03.11. – 2021.08.14.</a:t>
            </a:r>
            <a:endParaRPr sz="3200" dirty="0"/>
          </a:p>
        </p:txBody>
      </p:sp>
      <p:sp>
        <p:nvSpPr>
          <p:cNvPr id="166" name="Google Shape;166;p20"/>
          <p:cNvSpPr txBox="1">
            <a:spLocks noGrp="1"/>
          </p:cNvSpPr>
          <p:nvPr>
            <p:ph type="body" idx="1"/>
          </p:nvPr>
        </p:nvSpPr>
        <p:spPr>
          <a:xfrm>
            <a:off x="540326" y="2402677"/>
            <a:ext cx="8136611" cy="4008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400" b="1" dirty="0"/>
              <a:t>VIKING V. SISSY-HAUS X</a:t>
            </a:r>
            <a:br>
              <a:rPr lang="hu-HU" sz="2400" b="1" dirty="0"/>
            </a:br>
            <a:r>
              <a:rPr lang="hu-HU" sz="2400" b="1" dirty="0"/>
              <a:t>TABOO V. SISSY-HAUS 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endParaRPr sz="24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400" b="1" dirty="0"/>
              <a:t>TENYÉSZTŐ</a:t>
            </a:r>
            <a:br>
              <a:rPr lang="hu-HU" sz="2400" b="1" dirty="0"/>
            </a:br>
            <a:r>
              <a:rPr lang="hu-HU" sz="2400" b="1" dirty="0"/>
              <a:t>KEREKES MÁRIA ÉS VIDA JÓZSEF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sz="24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400" b="1" dirty="0"/>
              <a:t>TULAJDONOS: KEREKES MÁRIA </a:t>
            </a:r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</p:txBody>
      </p:sp>
      <p:sp>
        <p:nvSpPr>
          <p:cNvPr id="167" name="Google Shape;167;p20"/>
          <p:cNvSpPr txBox="1"/>
          <p:nvPr/>
        </p:nvSpPr>
        <p:spPr>
          <a:xfrm>
            <a:off x="7380918" y="6141712"/>
            <a:ext cx="4045514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8 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év  5 hónap    run free…</a:t>
            </a:r>
            <a:endParaRPr sz="2200" b="1" i="0" u="none" strike="noStrike" cap="none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9" t="3918" r="9364" b="-3918"/>
          <a:stretch/>
        </p:blipFill>
        <p:spPr>
          <a:xfrm>
            <a:off x="6534802" y="1877199"/>
            <a:ext cx="5256786" cy="4426080"/>
          </a:xfrm>
          <a:prstGeom prst="rect">
            <a:avLst/>
          </a:prstGeom>
        </p:spPr>
      </p:pic>
      <p:sp>
        <p:nvSpPr>
          <p:cNvPr id="5" name="Szív 4"/>
          <p:cNvSpPr/>
          <p:nvPr/>
        </p:nvSpPr>
        <p:spPr>
          <a:xfrm>
            <a:off x="6077602" y="1686738"/>
            <a:ext cx="914400" cy="914400"/>
          </a:xfrm>
          <a:prstGeom prst="hear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50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 txBox="1">
            <a:spLocks noGrp="1"/>
          </p:cNvSpPr>
          <p:nvPr>
            <p:ph type="title"/>
          </p:nvPr>
        </p:nvSpPr>
        <p:spPr>
          <a:xfrm>
            <a:off x="805414" y="597808"/>
            <a:ext cx="9751817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4C25"/>
              </a:buClr>
              <a:buSzPts val="4800"/>
              <a:buFont typeface="Twentieth Century"/>
              <a:buNone/>
            </a:pPr>
            <a:r>
              <a:rPr lang="hu-HU" sz="4800" dirty="0">
                <a:solidFill>
                  <a:srgbClr val="9B4C25"/>
                </a:solidFill>
              </a:rPr>
              <a:t>AMARANTHA FREUDE DES LEBENS ”PRINZI”</a:t>
            </a:r>
            <a:br>
              <a:rPr lang="hu-HU" dirty="0"/>
            </a:br>
            <a:r>
              <a:rPr lang="hu-HU" dirty="0"/>
              <a:t>2013.11.27.</a:t>
            </a:r>
            <a:endParaRPr dirty="0"/>
          </a:p>
        </p:txBody>
      </p:sp>
      <p:sp>
        <p:nvSpPr>
          <p:cNvPr id="166" name="Google Shape;166;p20"/>
          <p:cNvSpPr txBox="1">
            <a:spLocks noGrp="1"/>
          </p:cNvSpPr>
          <p:nvPr>
            <p:ph type="body" idx="1"/>
          </p:nvPr>
        </p:nvSpPr>
        <p:spPr>
          <a:xfrm>
            <a:off x="569818" y="2472001"/>
            <a:ext cx="8136611" cy="4008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ROSACEA LABURNUM KILIAN X</a:t>
            </a:r>
            <a:br>
              <a:rPr lang="hu-HU" sz="2200" b="1" dirty="0"/>
            </a:br>
            <a:r>
              <a:rPr lang="hu-HU" sz="2200" b="1" dirty="0"/>
              <a:t>VANILIA V. SISSY-HAUS „JOY”</a:t>
            </a:r>
            <a:endParaRPr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TENYÉSZTŐ ÉS TULAJDONOS: </a:t>
            </a:r>
            <a:br>
              <a:rPr lang="hu-HU" sz="2200" b="1" dirty="0"/>
            </a:br>
            <a:r>
              <a:rPr lang="hu-HU" sz="2200" b="1" dirty="0"/>
              <a:t>KIRÁLY MARIETTA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</p:txBody>
      </p:sp>
      <p:sp>
        <p:nvSpPr>
          <p:cNvPr id="167" name="Google Shape;167;p20"/>
          <p:cNvSpPr txBox="1"/>
          <p:nvPr/>
        </p:nvSpPr>
        <p:spPr>
          <a:xfrm>
            <a:off x="7827831" y="6061710"/>
            <a:ext cx="27294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8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év 4 hónap  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Wingdings" panose="05000000000000000000" pitchFamily="2" charset="2"/>
              </a:rPr>
              <a:t></a:t>
            </a:r>
            <a:endParaRPr sz="2200" b="1" i="0" u="none" strike="noStrike" cap="none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564" y="2268953"/>
            <a:ext cx="5546435" cy="3700512"/>
          </a:xfrm>
          <a:prstGeom prst="rect">
            <a:avLst/>
          </a:prstGeom>
        </p:spPr>
      </p:pic>
      <p:sp>
        <p:nvSpPr>
          <p:cNvPr id="6" name="Szív 5"/>
          <p:cNvSpPr/>
          <p:nvPr/>
        </p:nvSpPr>
        <p:spPr>
          <a:xfrm>
            <a:off x="5750595" y="2074834"/>
            <a:ext cx="914400" cy="914400"/>
          </a:xfrm>
          <a:prstGeom prst="hear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83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 txBox="1">
            <a:spLocks noGrp="1"/>
          </p:cNvSpPr>
          <p:nvPr>
            <p:ph type="title"/>
          </p:nvPr>
        </p:nvSpPr>
        <p:spPr>
          <a:xfrm>
            <a:off x="569818" y="269191"/>
            <a:ext cx="9751817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4C25"/>
              </a:buClr>
              <a:buSzPts val="4800"/>
              <a:buFont typeface="Twentieth Century"/>
              <a:buNone/>
            </a:pPr>
            <a:r>
              <a:rPr lang="hu-HU" sz="4300" dirty="0">
                <a:solidFill>
                  <a:srgbClr val="9B4C25"/>
                </a:solidFill>
              </a:rPr>
              <a:t>ARAMIS FREUDE DES LEBENS</a:t>
            </a:r>
            <a:br>
              <a:rPr lang="hu-HU" dirty="0"/>
            </a:br>
            <a:r>
              <a:rPr lang="hu-HU" sz="3200" dirty="0"/>
              <a:t>2013.11.27.</a:t>
            </a:r>
            <a:endParaRPr sz="3200" dirty="0"/>
          </a:p>
        </p:txBody>
      </p:sp>
      <p:sp>
        <p:nvSpPr>
          <p:cNvPr id="166" name="Google Shape;166;p20"/>
          <p:cNvSpPr txBox="1">
            <a:spLocks noGrp="1"/>
          </p:cNvSpPr>
          <p:nvPr>
            <p:ph type="body" idx="1"/>
          </p:nvPr>
        </p:nvSpPr>
        <p:spPr>
          <a:xfrm>
            <a:off x="569818" y="2379376"/>
            <a:ext cx="8136611" cy="4008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ROSACEA LABURNUM KILIAN X</a:t>
            </a:r>
            <a:br>
              <a:rPr lang="hu-HU" sz="2200" b="1" dirty="0"/>
            </a:br>
            <a:r>
              <a:rPr lang="hu-HU" sz="2200" b="1" dirty="0"/>
              <a:t>VANILIA V. SISSY-HAUS „JOY”</a:t>
            </a:r>
            <a:endParaRPr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TENYÉSZTŐ ÉS TULAJDONOS: </a:t>
            </a:r>
            <a:br>
              <a:rPr lang="hu-HU" sz="2200" b="1" dirty="0"/>
            </a:br>
            <a:r>
              <a:rPr lang="hu-HU" sz="2200" b="1" dirty="0"/>
              <a:t>KIRÁLY MARIETTA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</p:txBody>
      </p:sp>
      <p:sp>
        <p:nvSpPr>
          <p:cNvPr id="167" name="Google Shape;167;p20"/>
          <p:cNvSpPr txBox="1"/>
          <p:nvPr/>
        </p:nvSpPr>
        <p:spPr>
          <a:xfrm>
            <a:off x="7952522" y="5872480"/>
            <a:ext cx="27294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8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év 4 hónap  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Wingdings" panose="05000000000000000000" pitchFamily="2" charset="2"/>
              </a:rPr>
              <a:t></a:t>
            </a:r>
            <a:endParaRPr sz="2200" b="1" i="0" u="none" strike="noStrike" cap="none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269" y="2294966"/>
            <a:ext cx="5133395" cy="3420124"/>
          </a:xfrm>
          <a:prstGeom prst="rect">
            <a:avLst/>
          </a:prstGeom>
        </p:spPr>
      </p:pic>
      <p:sp>
        <p:nvSpPr>
          <p:cNvPr id="6" name="Szív 5"/>
          <p:cNvSpPr/>
          <p:nvPr/>
        </p:nvSpPr>
        <p:spPr>
          <a:xfrm>
            <a:off x="6234069" y="2137576"/>
            <a:ext cx="914400" cy="914400"/>
          </a:xfrm>
          <a:prstGeom prst="hear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48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7"/>
          <p:cNvSpPr txBox="1">
            <a:spLocks noGrp="1"/>
          </p:cNvSpPr>
          <p:nvPr>
            <p:ph type="title"/>
          </p:nvPr>
        </p:nvSpPr>
        <p:spPr>
          <a:xfrm>
            <a:off x="1309166" y="394548"/>
            <a:ext cx="10433252" cy="2012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4C25"/>
              </a:buClr>
              <a:buSzPct val="100000"/>
              <a:buFont typeface="Twentieth Century"/>
              <a:buNone/>
            </a:pPr>
            <a:r>
              <a:rPr lang="hu-HU" sz="4000" dirty="0">
                <a:solidFill>
                  <a:srgbClr val="9B4C25"/>
                </a:solidFill>
              </a:rPr>
              <a:t>KÍVÁNJUK, </a:t>
            </a:r>
            <a:br>
              <a:rPr lang="hu-HU" sz="4000" dirty="0">
                <a:solidFill>
                  <a:srgbClr val="9B4C25"/>
                </a:solidFill>
              </a:rPr>
            </a:br>
            <a:r>
              <a:rPr lang="hu-HU" sz="4000" dirty="0">
                <a:solidFill>
                  <a:srgbClr val="9B4C25"/>
                </a:solidFill>
              </a:rPr>
              <a:t>HOGY TÖLTSETEK MÉG HOSSZÚ IDŐT </a:t>
            </a:r>
            <a:br>
              <a:rPr lang="hu-HU" sz="4000" dirty="0">
                <a:solidFill>
                  <a:srgbClr val="9B4C25"/>
                </a:solidFill>
              </a:rPr>
            </a:br>
            <a:r>
              <a:rPr lang="hu-HU" sz="4000" dirty="0">
                <a:solidFill>
                  <a:srgbClr val="9B4C25"/>
                </a:solidFill>
              </a:rPr>
              <a:t>CSALÁDOTOKKAL BOLDOGSÁGBAN, EGÉSZSÉGBEN!</a:t>
            </a:r>
            <a:endParaRPr sz="4000" dirty="0">
              <a:solidFill>
                <a:srgbClr val="9B4C25"/>
              </a:solidFill>
            </a:endParaRPr>
          </a:p>
        </p:txBody>
      </p:sp>
      <p:pic>
        <p:nvPicPr>
          <p:cNvPr id="314" name="Google Shape;31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68391" y="2012554"/>
            <a:ext cx="5070162" cy="47488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9"/>
          <p:cNvSpPr txBox="1">
            <a:spLocks noGrp="1"/>
          </p:cNvSpPr>
          <p:nvPr>
            <p:ph type="title"/>
          </p:nvPr>
        </p:nvSpPr>
        <p:spPr>
          <a:xfrm>
            <a:off x="1730280" y="278002"/>
            <a:ext cx="7954049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4C25"/>
              </a:buClr>
              <a:buSzPts val="4800"/>
              <a:buFont typeface="Twentieth Century"/>
              <a:buNone/>
            </a:pPr>
            <a:r>
              <a:rPr lang="hu-HU" sz="4300" dirty="0">
                <a:solidFill>
                  <a:srgbClr val="9B4C25"/>
                </a:solidFill>
              </a:rPr>
              <a:t>MARCALI-SZÉPE EVITA</a:t>
            </a:r>
            <a:br>
              <a:rPr lang="hu-HU" sz="4800" dirty="0">
                <a:solidFill>
                  <a:srgbClr val="9B4C25"/>
                </a:solidFill>
              </a:rPr>
            </a:br>
            <a:r>
              <a:rPr lang="hu-HU" sz="3200" dirty="0"/>
              <a:t>2008.06.29. – 2021.10.24</a:t>
            </a:r>
            <a:r>
              <a:rPr lang="hu-HU" dirty="0"/>
              <a:t>.</a:t>
            </a:r>
            <a:endParaRPr dirty="0"/>
          </a:p>
        </p:txBody>
      </p:sp>
      <p:sp>
        <p:nvSpPr>
          <p:cNvPr id="241" name="Google Shape;241;p29"/>
          <p:cNvSpPr txBox="1">
            <a:spLocks noGrp="1"/>
          </p:cNvSpPr>
          <p:nvPr>
            <p:ph type="body" idx="1"/>
          </p:nvPr>
        </p:nvSpPr>
        <p:spPr>
          <a:xfrm>
            <a:off x="677333" y="2411598"/>
            <a:ext cx="7190978" cy="337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Noto Sans Symbols"/>
              <a:buChar char="❖"/>
            </a:pPr>
            <a:r>
              <a:rPr lang="hu-HU" sz="8800" b="1" dirty="0"/>
              <a:t>YASSIR V. DREIBURGENLAND  X </a:t>
            </a:r>
            <a:br>
              <a:rPr lang="hu-HU" sz="8800" b="1" dirty="0"/>
            </a:br>
            <a:r>
              <a:rPr lang="hu-HU" sz="8800" b="1" dirty="0"/>
              <a:t>     GWENDY LÖWE V. BLUMENGARTEN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Noto Sans Symbols"/>
              <a:buChar char="❖"/>
            </a:pPr>
            <a:endParaRPr sz="88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Noto Sans Symbols"/>
              <a:buChar char="❖"/>
            </a:pPr>
            <a:r>
              <a:rPr lang="hu-HU" sz="8800" b="1" dirty="0"/>
              <a:t> TENYÉSZTŐ: MÁCSAI KATALIN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Noto Sans Symbols"/>
              <a:buChar char="❖"/>
            </a:pPr>
            <a:endParaRPr sz="8800" b="1" dirty="0"/>
          </a:p>
          <a:p>
            <a:pPr marL="228600" indent="-228600">
              <a:buClr>
                <a:schemeClr val="dk2"/>
              </a:buClr>
              <a:buSzPct val="100000"/>
              <a:buFont typeface="Noto Sans Symbols"/>
              <a:buChar char="❖"/>
            </a:pPr>
            <a:r>
              <a:rPr lang="hu-HU" sz="8800" b="1" dirty="0"/>
              <a:t>TULAJDONOS: FIKÓNÉ KUTASI BEATRIX, </a:t>
            </a:r>
            <a:br>
              <a:rPr lang="hu-HU" sz="8800" b="1" dirty="0"/>
            </a:br>
            <a:r>
              <a:rPr lang="hu-HU" sz="8800" b="1" dirty="0"/>
              <a:t>			DR. FIKÓ FRUZSINA</a:t>
            </a:r>
          </a:p>
          <a:p>
            <a:pPr marL="228600" indent="-228600">
              <a:buClr>
                <a:schemeClr val="dk2"/>
              </a:buClr>
              <a:buSzPct val="100000"/>
              <a:buFont typeface="Noto Sans Symbols"/>
              <a:buChar char="❖"/>
            </a:pPr>
            <a:endParaRPr lang="hu-HU" sz="9600" b="1" dirty="0"/>
          </a:p>
          <a:p>
            <a:pPr marL="228600" indent="-228600">
              <a:buClr>
                <a:schemeClr val="dk2"/>
              </a:buClr>
              <a:buSzPct val="100000"/>
              <a:buFont typeface="Noto Sans Symbols"/>
              <a:buChar char="❖"/>
            </a:pPr>
            <a:r>
              <a:rPr lang="hu-HU" sz="9600" b="1" dirty="0"/>
              <a:t>HRJCH, 2XHPJ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Noto Sans Symbols"/>
              <a:buChar char="❖"/>
            </a:pPr>
            <a:endParaRPr sz="55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Noto Sans Symbols"/>
              <a:buNone/>
            </a:pPr>
            <a:endParaRPr sz="5500" dirty="0"/>
          </a:p>
        </p:txBody>
      </p:sp>
      <p:sp>
        <p:nvSpPr>
          <p:cNvPr id="242" name="Google Shape;242;p29"/>
          <p:cNvSpPr/>
          <p:nvPr/>
        </p:nvSpPr>
        <p:spPr>
          <a:xfrm>
            <a:off x="8329962" y="6186536"/>
            <a:ext cx="348796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13 év, 3 hónap       run free…</a:t>
            </a:r>
            <a:endParaRPr sz="1800" b="1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243" name="Google Shape;243;p29"/>
          <p:cNvPicPr preferRelativeResize="0"/>
          <p:nvPr/>
        </p:nvPicPr>
        <p:blipFill rotWithShape="1">
          <a:blip r:embed="rId3">
            <a:alphaModFix/>
          </a:blip>
          <a:srcRect l="743" t="21598" r="-743" b="-3621"/>
          <a:stretch/>
        </p:blipFill>
        <p:spPr>
          <a:xfrm>
            <a:off x="7730836" y="1821388"/>
            <a:ext cx="3906986" cy="4462133"/>
          </a:xfrm>
          <a:prstGeom prst="rect">
            <a:avLst/>
          </a:prstGeom>
          <a:noFill/>
          <a:ln w="1270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Szív 6"/>
          <p:cNvSpPr/>
          <p:nvPr/>
        </p:nvSpPr>
        <p:spPr>
          <a:xfrm>
            <a:off x="7273636" y="1556330"/>
            <a:ext cx="914400" cy="914400"/>
          </a:xfrm>
          <a:prstGeom prst="hear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6"/>
          <p:cNvSpPr txBox="1">
            <a:spLocks noGrp="1"/>
          </p:cNvSpPr>
          <p:nvPr>
            <p:ph type="title"/>
          </p:nvPr>
        </p:nvSpPr>
        <p:spPr>
          <a:xfrm>
            <a:off x="569818" y="269191"/>
            <a:ext cx="11040291" cy="1587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4C25"/>
              </a:buClr>
              <a:buSzPct val="100000"/>
              <a:buFont typeface="Twentieth Century"/>
              <a:buNone/>
            </a:pPr>
            <a:r>
              <a:rPr lang="hu-HU" sz="4800" dirty="0">
                <a:solidFill>
                  <a:srgbClr val="9B4C25"/>
                </a:solidFill>
              </a:rPr>
              <a:t>DOROTHY DIAMANT VON BERGEN „DOTTI”</a:t>
            </a:r>
            <a:br>
              <a:rPr lang="hu-HU" sz="4800" dirty="0">
                <a:solidFill>
                  <a:srgbClr val="9B4C25"/>
                </a:solidFill>
              </a:rPr>
            </a:br>
            <a:r>
              <a:rPr lang="hu-HU" dirty="0"/>
              <a:t>2010.05.22.</a:t>
            </a:r>
            <a:endParaRPr dirty="0"/>
          </a:p>
        </p:txBody>
      </p:sp>
      <p:sp>
        <p:nvSpPr>
          <p:cNvPr id="215" name="Google Shape;215;p26"/>
          <p:cNvSpPr txBox="1">
            <a:spLocks noGrp="1"/>
          </p:cNvSpPr>
          <p:nvPr>
            <p:ph type="body" idx="1"/>
          </p:nvPr>
        </p:nvSpPr>
        <p:spPr>
          <a:xfrm>
            <a:off x="569818" y="2059439"/>
            <a:ext cx="10030690" cy="4459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DRAGONGARDENS PRIVATE DANCER X 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 CECILIA LÖWE V. BLUMENGARTEN 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TENYÉSZTŐ : JÓZSEF BENCE 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TULAJDONOS: KOMENDÁNT-FÜLÖP ADRIENN </a:t>
            </a:r>
            <a:endParaRPr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❖"/>
            </a:pPr>
            <a:r>
              <a:rPr lang="hu-HU" b="1" dirty="0"/>
              <a:t>VETERÁN EURÓPAGYŐZTES, OCH VET CH. </a:t>
            </a:r>
            <a:endParaRPr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❖"/>
            </a:pPr>
            <a:r>
              <a:rPr lang="hu-HU" b="1" dirty="0"/>
              <a:t>ÖCHL VETERÁN KLUBGYŐZTES 2018 2019</a:t>
            </a:r>
            <a:endParaRPr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❖"/>
            </a:pPr>
            <a:r>
              <a:rPr lang="hu-HU" b="1" dirty="0"/>
              <a:t>SZLOVÁK VETERÁN KLUBGYŐZTES 2018</a:t>
            </a:r>
            <a:endParaRPr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❖"/>
            </a:pPr>
            <a:r>
              <a:rPr lang="hu-HU" b="1" dirty="0"/>
              <a:t>LEOE VETERÁN KLUBGYŐZTE S 2019</a:t>
            </a:r>
            <a:endParaRPr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</p:txBody>
      </p:sp>
      <p:sp>
        <p:nvSpPr>
          <p:cNvPr id="216" name="Google Shape;216;p26"/>
          <p:cNvSpPr txBox="1"/>
          <p:nvPr/>
        </p:nvSpPr>
        <p:spPr>
          <a:xfrm>
            <a:off x="8756085" y="6303280"/>
            <a:ext cx="272934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11 év, 10 hónap  ☺</a:t>
            </a:r>
            <a:endParaRPr sz="2200" b="1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217" name="Google Shape;217;p26"/>
          <p:cNvPicPr preferRelativeResize="0"/>
          <p:nvPr/>
        </p:nvPicPr>
        <p:blipFill rotWithShape="1">
          <a:blip r:embed="rId3">
            <a:alphaModFix/>
          </a:blip>
          <a:srcRect l="6911" t="17205" r="328" b="14999"/>
          <a:stretch/>
        </p:blipFill>
        <p:spPr>
          <a:xfrm>
            <a:off x="7744695" y="1856509"/>
            <a:ext cx="3920836" cy="4362298"/>
          </a:xfrm>
          <a:prstGeom prst="rect">
            <a:avLst/>
          </a:prstGeom>
          <a:noFill/>
          <a:ln w="1270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Szív 5"/>
          <p:cNvSpPr/>
          <p:nvPr/>
        </p:nvSpPr>
        <p:spPr>
          <a:xfrm>
            <a:off x="7287495" y="1675051"/>
            <a:ext cx="914400" cy="914400"/>
          </a:xfrm>
          <a:prstGeom prst="hear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5"/>
          <p:cNvSpPr txBox="1">
            <a:spLocks noGrp="1"/>
          </p:cNvSpPr>
          <p:nvPr>
            <p:ph type="title"/>
          </p:nvPr>
        </p:nvSpPr>
        <p:spPr>
          <a:xfrm>
            <a:off x="1324903" y="272478"/>
            <a:ext cx="9031381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4C25"/>
              </a:buClr>
              <a:buSzPts val="5300"/>
              <a:buFont typeface="Twentieth Century"/>
              <a:buNone/>
            </a:pPr>
            <a:r>
              <a:rPr lang="hu-HU" sz="4800" dirty="0">
                <a:solidFill>
                  <a:srgbClr val="9B4C25"/>
                </a:solidFill>
              </a:rPr>
              <a:t>CSALÁNOSI LEO MONA </a:t>
            </a:r>
            <a:br>
              <a:rPr lang="hu-HU" sz="4800" dirty="0">
                <a:solidFill>
                  <a:srgbClr val="9B4C25"/>
                </a:solidFill>
              </a:rPr>
            </a:br>
            <a:r>
              <a:rPr lang="hu-HU" sz="4800" dirty="0">
                <a:solidFill>
                  <a:srgbClr val="9B4C25"/>
                </a:solidFill>
              </a:rPr>
              <a:t>„TRINITY</a:t>
            </a:r>
            <a:r>
              <a:rPr lang="hu-HU" sz="5300" dirty="0">
                <a:solidFill>
                  <a:srgbClr val="9B4C25"/>
                </a:solidFill>
              </a:rPr>
              <a:t>”</a:t>
            </a:r>
            <a:br>
              <a:rPr lang="hu-HU" dirty="0"/>
            </a:br>
            <a:r>
              <a:rPr lang="hu-HU" dirty="0"/>
              <a:t>2010.09.06. - 2022.01.12.</a:t>
            </a:r>
            <a:endParaRPr dirty="0"/>
          </a:p>
        </p:txBody>
      </p:sp>
      <p:sp>
        <p:nvSpPr>
          <p:cNvPr id="207" name="Google Shape;207;p25"/>
          <p:cNvSpPr txBox="1">
            <a:spLocks noGrp="1"/>
          </p:cNvSpPr>
          <p:nvPr>
            <p:ph type="body" idx="1"/>
          </p:nvPr>
        </p:nvSpPr>
        <p:spPr>
          <a:xfrm>
            <a:off x="623455" y="1959721"/>
            <a:ext cx="7107381" cy="4489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ROSACEEN ELEOCHARUS  X   </a:t>
            </a:r>
            <a:br>
              <a:rPr lang="hu-HU" sz="2200" b="1" dirty="0"/>
            </a:br>
            <a:r>
              <a:rPr lang="hu-HU" sz="2200" b="1" dirty="0"/>
              <a:t>     CSALÁNOSI LEO INCOGNITO IGGY</a:t>
            </a:r>
            <a:endParaRPr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TENYÉSZTŐ : MECSÉRY SZILVIA 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TULAJDONOS: MÉSZÁROS ILDIKÓ</a:t>
            </a:r>
            <a:endParaRPr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Char char="❖"/>
            </a:pPr>
            <a:r>
              <a:rPr lang="hu-HU" sz="2200" b="1" dirty="0"/>
              <a:t>HRJCH, ROCH, HRCH, SRBCH, SRBGRCH</a:t>
            </a:r>
            <a:endParaRPr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Char char="❖"/>
            </a:pPr>
            <a:r>
              <a:rPr lang="hu-HU" sz="2400" b="1" dirty="0"/>
              <a:t>TERÁPIÁS KUTYA</a:t>
            </a:r>
            <a:endParaRPr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</p:txBody>
      </p:sp>
      <p:sp>
        <p:nvSpPr>
          <p:cNvPr id="208" name="Google Shape;208;p25"/>
          <p:cNvSpPr txBox="1"/>
          <p:nvPr/>
        </p:nvSpPr>
        <p:spPr>
          <a:xfrm>
            <a:off x="7079708" y="6289043"/>
            <a:ext cx="4682823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11 év, 4 hónap     run free…</a:t>
            </a:r>
            <a:endParaRPr sz="2200" b="1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209" name="Google Shape;209;p25"/>
          <p:cNvPicPr preferRelativeResize="0"/>
          <p:nvPr/>
        </p:nvPicPr>
        <p:blipFill rotWithShape="1">
          <a:blip r:embed="rId3">
            <a:alphaModFix/>
          </a:blip>
          <a:srcRect l="4220" r="3547"/>
          <a:stretch/>
        </p:blipFill>
        <p:spPr>
          <a:xfrm>
            <a:off x="6359258" y="2119746"/>
            <a:ext cx="5403273" cy="3903085"/>
          </a:xfrm>
          <a:prstGeom prst="rect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Szív 5"/>
          <p:cNvSpPr/>
          <p:nvPr/>
        </p:nvSpPr>
        <p:spPr>
          <a:xfrm>
            <a:off x="5902058" y="1904302"/>
            <a:ext cx="914400" cy="914400"/>
          </a:xfrm>
          <a:prstGeom prst="hear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4"/>
          <p:cNvSpPr txBox="1">
            <a:spLocks noGrp="1"/>
          </p:cNvSpPr>
          <p:nvPr>
            <p:ph type="title"/>
          </p:nvPr>
        </p:nvSpPr>
        <p:spPr>
          <a:xfrm>
            <a:off x="555964" y="492411"/>
            <a:ext cx="10250582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4C25"/>
              </a:buClr>
              <a:buSzPts val="4800"/>
              <a:buFont typeface="Twentieth Century"/>
              <a:buNone/>
            </a:pPr>
            <a:r>
              <a:rPr lang="hu-HU" sz="4800" dirty="0">
                <a:solidFill>
                  <a:srgbClr val="9B4C25"/>
                </a:solidFill>
              </a:rPr>
              <a:t>X-KLASSE V. SISSY-HAUS </a:t>
            </a:r>
            <a:br>
              <a:rPr lang="hu-HU" sz="4800" dirty="0">
                <a:solidFill>
                  <a:srgbClr val="9B4C25"/>
                </a:solidFill>
              </a:rPr>
            </a:br>
            <a:r>
              <a:rPr lang="hu-HU" sz="4800" dirty="0">
                <a:solidFill>
                  <a:srgbClr val="9B4C25"/>
                </a:solidFill>
              </a:rPr>
              <a:t>„CSŐRKE”</a:t>
            </a:r>
            <a:br>
              <a:rPr lang="hu-HU" sz="4800" dirty="0">
                <a:solidFill>
                  <a:srgbClr val="9B4C25"/>
                </a:solidFill>
              </a:rPr>
            </a:br>
            <a:r>
              <a:rPr lang="hu-HU" dirty="0"/>
              <a:t>2011.03.26.</a:t>
            </a:r>
            <a:endParaRPr dirty="0"/>
          </a:p>
        </p:txBody>
      </p:sp>
      <p:sp>
        <p:nvSpPr>
          <p:cNvPr id="199" name="Google Shape;199;p24"/>
          <p:cNvSpPr txBox="1">
            <a:spLocks noGrp="1"/>
          </p:cNvSpPr>
          <p:nvPr>
            <p:ph type="body" idx="1"/>
          </p:nvPr>
        </p:nvSpPr>
        <p:spPr>
          <a:xfrm>
            <a:off x="628384" y="2294966"/>
            <a:ext cx="8136611" cy="4008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GULLFAXI LÖWE V. WALLHALL  X </a:t>
            </a:r>
            <a:br>
              <a:rPr lang="hu-HU" sz="2200" b="1" dirty="0"/>
            </a:br>
            <a:r>
              <a:rPr lang="hu-HU" sz="2200" b="1" dirty="0"/>
              <a:t>                      S-KLASSE V. SISSY-HAUS</a:t>
            </a:r>
            <a:endParaRPr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lang="hu-HU"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lang="hu-HU"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TENYÉSZTŐ ÉS TULAJDONOS  : </a:t>
            </a:r>
            <a:endParaRPr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</a:pPr>
            <a:r>
              <a:rPr lang="hu-HU" sz="2200" b="1" dirty="0"/>
              <a:t>	KEREKES MÁRIA ÉS VIDA JÓZSEF</a:t>
            </a:r>
            <a:endParaRPr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</p:txBody>
      </p:sp>
      <p:sp>
        <p:nvSpPr>
          <p:cNvPr id="200" name="Google Shape;200;p24"/>
          <p:cNvSpPr txBox="1"/>
          <p:nvPr/>
        </p:nvSpPr>
        <p:spPr>
          <a:xfrm>
            <a:off x="8764995" y="6217415"/>
            <a:ext cx="272934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11 év  ☺</a:t>
            </a:r>
            <a:endParaRPr sz="2200" b="1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70" t="24423" r="23763" b="-7590"/>
          <a:stretch/>
        </p:blipFill>
        <p:spPr>
          <a:xfrm>
            <a:off x="6393884" y="2424545"/>
            <a:ext cx="5428045" cy="4011339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562" y="3194525"/>
            <a:ext cx="2314575" cy="19812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Szív 3"/>
          <p:cNvSpPr/>
          <p:nvPr/>
        </p:nvSpPr>
        <p:spPr>
          <a:xfrm>
            <a:off x="6504721" y="2162362"/>
            <a:ext cx="914400" cy="914400"/>
          </a:xfrm>
          <a:prstGeom prst="hear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B7B7B7"/>
            </a:gs>
          </a:gsLst>
          <a:lin ang="5400000" scaled="0"/>
        </a:gra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2"/>
          <p:cNvSpPr txBox="1">
            <a:spLocks noGrp="1"/>
          </p:cNvSpPr>
          <p:nvPr>
            <p:ph type="title"/>
          </p:nvPr>
        </p:nvSpPr>
        <p:spPr>
          <a:xfrm>
            <a:off x="811382" y="635294"/>
            <a:ext cx="1020901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4C25"/>
              </a:buClr>
              <a:buSzPct val="100000"/>
              <a:buFont typeface="Twentieth Century"/>
              <a:buNone/>
            </a:pPr>
            <a:r>
              <a:rPr lang="hu-HU" sz="4800" dirty="0">
                <a:solidFill>
                  <a:srgbClr val="9B4C25"/>
                </a:solidFill>
              </a:rPr>
              <a:t>MEDVEBERGI MASZKOS EBONY „LILLY</a:t>
            </a:r>
            <a:r>
              <a:rPr lang="hu-HU" sz="5300" dirty="0">
                <a:solidFill>
                  <a:srgbClr val="9B4C25"/>
                </a:solidFill>
              </a:rPr>
              <a:t>”</a:t>
            </a:r>
            <a:br>
              <a:rPr lang="hu-HU" sz="5300" dirty="0">
                <a:solidFill>
                  <a:srgbClr val="9B4C25"/>
                </a:solidFill>
              </a:rPr>
            </a:br>
            <a:r>
              <a:rPr lang="hu-HU" dirty="0"/>
              <a:t>2011.08.11.</a:t>
            </a:r>
            <a:endParaRPr dirty="0"/>
          </a:p>
        </p:txBody>
      </p:sp>
      <p:sp>
        <p:nvSpPr>
          <p:cNvPr id="182" name="Google Shape;182;p22"/>
          <p:cNvSpPr txBox="1">
            <a:spLocks noGrp="1"/>
          </p:cNvSpPr>
          <p:nvPr>
            <p:ph type="body" idx="1"/>
          </p:nvPr>
        </p:nvSpPr>
        <p:spPr>
          <a:xfrm>
            <a:off x="443345" y="2711460"/>
            <a:ext cx="8136611" cy="4008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DANTE V. DREIBURGENLAND  X</a:t>
            </a:r>
            <a:br>
              <a:rPr lang="hu-HU" sz="2200" b="1" dirty="0"/>
            </a:br>
            <a:r>
              <a:rPr lang="hu-HU" sz="2200" b="1" dirty="0"/>
              <a:t>   MEDVEBERGI MASZKOS BUXA </a:t>
            </a:r>
            <a:endParaRPr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TENYÉSZTŐ  ÉS TULAJDONOS:</a:t>
            </a:r>
            <a:endParaRPr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</a:pPr>
            <a:r>
              <a:rPr lang="hu-HU" sz="2200" b="1" dirty="0"/>
              <a:t>	FIKÓNÉ KUTASI BEATRIX, </a:t>
            </a:r>
            <a:br>
              <a:rPr lang="hu-HU" sz="2200" b="1" dirty="0"/>
            </a:br>
            <a:r>
              <a:rPr lang="hu-HU" sz="2200" b="1" dirty="0"/>
              <a:t>	DR. FIKÓ FRUZSINA</a:t>
            </a:r>
            <a:endParaRPr dirty="0"/>
          </a:p>
        </p:txBody>
      </p:sp>
      <p:sp>
        <p:nvSpPr>
          <p:cNvPr id="183" name="Google Shape;183;p22"/>
          <p:cNvSpPr txBox="1"/>
          <p:nvPr/>
        </p:nvSpPr>
        <p:spPr>
          <a:xfrm>
            <a:off x="8285031" y="6288887"/>
            <a:ext cx="272934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10 év, 7 hónap  ☺</a:t>
            </a:r>
            <a:endParaRPr sz="2200" b="1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2"/>
          <a:stretch/>
        </p:blipFill>
        <p:spPr>
          <a:xfrm>
            <a:off x="8019716" y="1787235"/>
            <a:ext cx="2994660" cy="4501651"/>
          </a:xfrm>
          <a:prstGeom prst="rect">
            <a:avLst/>
          </a:prstGeom>
        </p:spPr>
      </p:pic>
      <p:sp>
        <p:nvSpPr>
          <p:cNvPr id="6" name="Szív 5"/>
          <p:cNvSpPr/>
          <p:nvPr/>
        </p:nvSpPr>
        <p:spPr>
          <a:xfrm>
            <a:off x="7556492" y="1498895"/>
            <a:ext cx="914400" cy="914400"/>
          </a:xfrm>
          <a:prstGeom prst="hear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B7B7B7"/>
            </a:gs>
          </a:gsLst>
          <a:lin ang="5400000" scaled="0"/>
        </a:gra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1"/>
          <p:cNvSpPr txBox="1">
            <a:spLocks noGrp="1"/>
          </p:cNvSpPr>
          <p:nvPr>
            <p:ph type="title"/>
          </p:nvPr>
        </p:nvSpPr>
        <p:spPr>
          <a:xfrm>
            <a:off x="569818" y="269191"/>
            <a:ext cx="9751817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4C25"/>
              </a:buClr>
              <a:buSzPts val="4800"/>
              <a:buFont typeface="Twentieth Century"/>
              <a:buNone/>
            </a:pPr>
            <a:r>
              <a:rPr lang="hu-HU" sz="4800" dirty="0">
                <a:solidFill>
                  <a:srgbClr val="9B4C25"/>
                </a:solidFill>
              </a:rPr>
              <a:t>CASEY LEOLAND V. UNTERBERG</a:t>
            </a:r>
            <a:br>
              <a:rPr lang="hu-HU" dirty="0"/>
            </a:br>
            <a:r>
              <a:rPr lang="hu-HU" dirty="0"/>
              <a:t>2011.11.07.</a:t>
            </a:r>
            <a:endParaRPr dirty="0"/>
          </a:p>
        </p:txBody>
      </p:sp>
      <p:sp>
        <p:nvSpPr>
          <p:cNvPr id="174" name="Google Shape;174;p21"/>
          <p:cNvSpPr txBox="1">
            <a:spLocks noGrp="1"/>
          </p:cNvSpPr>
          <p:nvPr>
            <p:ph type="body" idx="1"/>
          </p:nvPr>
        </p:nvSpPr>
        <p:spPr>
          <a:xfrm>
            <a:off x="569818" y="2008910"/>
            <a:ext cx="6262255" cy="4008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LORD LÖWE V. GUT EIFERSLOHN  X   </a:t>
            </a:r>
            <a:endParaRPr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</a:pPr>
            <a:r>
              <a:rPr lang="hu-HU" sz="2200" b="1" dirty="0"/>
              <a:t>   ALTONASTIGENS SOUNDLESS NOTES </a:t>
            </a:r>
            <a:endParaRPr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TENYÉSZTŐ : DR. JENEI ISTVÁN</a:t>
            </a:r>
            <a:endParaRPr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TULAJDONOS: LÉTAI BONIFÁC</a:t>
            </a:r>
            <a:endParaRPr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Char char="❖"/>
            </a:pPr>
            <a:r>
              <a:rPr lang="hu-HU" sz="2200" b="1" dirty="0"/>
              <a:t>HCH, HSCH</a:t>
            </a:r>
            <a:endParaRPr sz="2200" b="1" dirty="0"/>
          </a:p>
        </p:txBody>
      </p:sp>
      <p:sp>
        <p:nvSpPr>
          <p:cNvPr id="175" name="Google Shape;175;p21"/>
          <p:cNvSpPr txBox="1"/>
          <p:nvPr/>
        </p:nvSpPr>
        <p:spPr>
          <a:xfrm>
            <a:off x="8021794" y="6087836"/>
            <a:ext cx="272934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10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év, 5 hónap  ☺</a:t>
            </a:r>
            <a:endParaRPr sz="2200" b="1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176" name="Google Shape;176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14654" y="2072459"/>
            <a:ext cx="5334000" cy="3449782"/>
          </a:xfrm>
          <a:prstGeom prst="rect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Szív 5"/>
          <p:cNvSpPr/>
          <p:nvPr/>
        </p:nvSpPr>
        <p:spPr>
          <a:xfrm>
            <a:off x="5957454" y="1824450"/>
            <a:ext cx="914400" cy="914400"/>
          </a:xfrm>
          <a:prstGeom prst="hear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 txBox="1">
            <a:spLocks noGrp="1"/>
          </p:cNvSpPr>
          <p:nvPr>
            <p:ph type="title"/>
          </p:nvPr>
        </p:nvSpPr>
        <p:spPr>
          <a:xfrm>
            <a:off x="528254" y="599135"/>
            <a:ext cx="10957164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4C25"/>
              </a:buClr>
              <a:buSzPts val="4800"/>
              <a:buFont typeface="Twentieth Century"/>
              <a:buNone/>
            </a:pPr>
            <a:r>
              <a:rPr lang="hu-HU" sz="4400" dirty="0">
                <a:solidFill>
                  <a:srgbClr val="9B4C25"/>
                </a:solidFill>
              </a:rPr>
              <a:t>BIJOU KLARA V. SCHWANTER  SCHLOSS </a:t>
            </a:r>
            <a:br>
              <a:rPr lang="hu-HU" sz="4800" dirty="0">
                <a:solidFill>
                  <a:srgbClr val="9B4C25"/>
                </a:solidFill>
              </a:rPr>
            </a:br>
            <a:r>
              <a:rPr lang="hu-HU" sz="4800" dirty="0">
                <a:solidFill>
                  <a:srgbClr val="9B4C25"/>
                </a:solidFill>
              </a:rPr>
              <a:t>„LU” </a:t>
            </a:r>
            <a:br>
              <a:rPr lang="hu-HU" dirty="0"/>
            </a:br>
            <a:r>
              <a:rPr lang="hu-HU" dirty="0"/>
              <a:t>2012.06.21.</a:t>
            </a:r>
            <a:endParaRPr dirty="0"/>
          </a:p>
        </p:txBody>
      </p:sp>
      <p:sp>
        <p:nvSpPr>
          <p:cNvPr id="166" name="Google Shape;166;p20"/>
          <p:cNvSpPr txBox="1">
            <a:spLocks noGrp="1"/>
          </p:cNvSpPr>
          <p:nvPr>
            <p:ph type="body" idx="1"/>
          </p:nvPr>
        </p:nvSpPr>
        <p:spPr>
          <a:xfrm>
            <a:off x="401781" y="2369035"/>
            <a:ext cx="8136611" cy="4008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FOREST LEO V. JERICHOVER LAND X</a:t>
            </a:r>
            <a:br>
              <a:rPr lang="hu-HU" sz="2200" b="1" dirty="0"/>
            </a:br>
            <a:r>
              <a:rPr lang="hu-HU" sz="2200" b="1" dirty="0"/>
              <a:t>KLARA ITSME   AUS DEM SUMPFLOCH </a:t>
            </a:r>
            <a:endParaRPr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TENYÉSZTŐ : CHRISTEL U. RAINER DUSSE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TULAJDONOS  : ANTJE RENATE HUDY</a:t>
            </a:r>
            <a:endParaRPr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</p:txBody>
      </p:sp>
      <p:sp>
        <p:nvSpPr>
          <p:cNvPr id="167" name="Google Shape;167;p20"/>
          <p:cNvSpPr txBox="1"/>
          <p:nvPr/>
        </p:nvSpPr>
        <p:spPr>
          <a:xfrm>
            <a:off x="7883250" y="5858625"/>
            <a:ext cx="27294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9 év 9 hónap 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Wingdings" panose="05000000000000000000" pitchFamily="2" charset="2"/>
              </a:rPr>
              <a:t></a:t>
            </a:r>
            <a:endParaRPr sz="2200" b="1" i="0" u="none" strike="noStrike" cap="none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697" y="2281111"/>
            <a:ext cx="5187743" cy="3456334"/>
          </a:xfrm>
          <a:prstGeom prst="rect">
            <a:avLst/>
          </a:prstGeom>
        </p:spPr>
      </p:pic>
      <p:sp>
        <p:nvSpPr>
          <p:cNvPr id="6" name="Szív 5"/>
          <p:cNvSpPr/>
          <p:nvPr/>
        </p:nvSpPr>
        <p:spPr>
          <a:xfrm>
            <a:off x="6318497" y="2104317"/>
            <a:ext cx="914400" cy="914400"/>
          </a:xfrm>
          <a:prstGeom prst="hear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seppecske">
  <a:themeElements>
    <a:clrScheme name="Cseppecske">
      <a:dk1>
        <a:srgbClr val="000000"/>
      </a:dk1>
      <a:lt1>
        <a:srgbClr val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seppecske">
    <a:dk1>
      <a:srgbClr val="000000"/>
    </a:dk1>
    <a:lt1>
      <a:srgbClr val="FFFFFF"/>
    </a:lt1>
    <a:dk2>
      <a:srgbClr val="355071"/>
    </a:dk2>
    <a:lt2>
      <a:srgbClr val="AABED7"/>
    </a:lt2>
    <a:accent1>
      <a:srgbClr val="2FA3EE"/>
    </a:accent1>
    <a:accent2>
      <a:srgbClr val="4BCAAD"/>
    </a:accent2>
    <a:accent3>
      <a:srgbClr val="86C157"/>
    </a:accent3>
    <a:accent4>
      <a:srgbClr val="D99C3F"/>
    </a:accent4>
    <a:accent5>
      <a:srgbClr val="CE6633"/>
    </a:accent5>
    <a:accent6>
      <a:srgbClr val="A35DD1"/>
    </a:accent6>
    <a:hlink>
      <a:srgbClr val="56BCFE"/>
    </a:hlink>
    <a:folHlink>
      <a:srgbClr val="97C5E3"/>
    </a:folHlink>
  </a:clrScheme>
</a:themeOverride>
</file>

<file path=ppt/theme/themeOverride2.xml><?xml version="1.0" encoding="utf-8"?>
<a:themeOverride xmlns:a="http://schemas.openxmlformats.org/drawingml/2006/main">
  <a:clrScheme name="Cseppecske">
    <a:dk1>
      <a:srgbClr val="000000"/>
    </a:dk1>
    <a:lt1>
      <a:srgbClr val="FFFFFF"/>
    </a:lt1>
    <a:dk2>
      <a:srgbClr val="355071"/>
    </a:dk2>
    <a:lt2>
      <a:srgbClr val="AABED7"/>
    </a:lt2>
    <a:accent1>
      <a:srgbClr val="2FA3EE"/>
    </a:accent1>
    <a:accent2>
      <a:srgbClr val="4BCAAD"/>
    </a:accent2>
    <a:accent3>
      <a:srgbClr val="86C157"/>
    </a:accent3>
    <a:accent4>
      <a:srgbClr val="D99C3F"/>
    </a:accent4>
    <a:accent5>
      <a:srgbClr val="CE6633"/>
    </a:accent5>
    <a:accent6>
      <a:srgbClr val="A35DD1"/>
    </a:accent6>
    <a:hlink>
      <a:srgbClr val="56BCFE"/>
    </a:hlink>
    <a:folHlink>
      <a:srgbClr val="97C5E3"/>
    </a:folHlink>
  </a:clrScheme>
</a:themeOverride>
</file>

<file path=ppt/theme/themeOverride3.xml><?xml version="1.0" encoding="utf-8"?>
<a:themeOverride xmlns:a="http://schemas.openxmlformats.org/drawingml/2006/main">
  <a:clrScheme name="Cseppecske">
    <a:dk1>
      <a:srgbClr val="000000"/>
    </a:dk1>
    <a:lt1>
      <a:srgbClr val="FFFFFF"/>
    </a:lt1>
    <a:dk2>
      <a:srgbClr val="355071"/>
    </a:dk2>
    <a:lt2>
      <a:srgbClr val="AABED7"/>
    </a:lt2>
    <a:accent1>
      <a:srgbClr val="2FA3EE"/>
    </a:accent1>
    <a:accent2>
      <a:srgbClr val="4BCAAD"/>
    </a:accent2>
    <a:accent3>
      <a:srgbClr val="86C157"/>
    </a:accent3>
    <a:accent4>
      <a:srgbClr val="D99C3F"/>
    </a:accent4>
    <a:accent5>
      <a:srgbClr val="CE6633"/>
    </a:accent5>
    <a:accent6>
      <a:srgbClr val="A35DD1"/>
    </a:accent6>
    <a:hlink>
      <a:srgbClr val="56BCFE"/>
    </a:hlink>
    <a:folHlink>
      <a:srgbClr val="97C5E3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</TotalTime>
  <Words>917</Words>
  <Application>Microsoft Office PowerPoint</Application>
  <PresentationFormat>Szélesvásznú</PresentationFormat>
  <Paragraphs>153</Paragraphs>
  <Slides>23</Slides>
  <Notes>23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23</vt:i4>
      </vt:variant>
    </vt:vector>
  </HeadingPairs>
  <TitlesOfParts>
    <vt:vector size="29" baseType="lpstr">
      <vt:lpstr>Arial</vt:lpstr>
      <vt:lpstr>Noto Sans Symbols</vt:lpstr>
      <vt:lpstr>Twentieth Century</vt:lpstr>
      <vt:lpstr>Calibri</vt:lpstr>
      <vt:lpstr>Libre Baskerville</vt:lpstr>
      <vt:lpstr>Cseppecske</vt:lpstr>
      <vt:lpstr>EZÜST   ORR  2021.  LEOE  </vt:lpstr>
      <vt:lpstr>KESSY LÖWE V. BLUMENGARTEN 2007.06.02. – 2021.01.21.</vt:lpstr>
      <vt:lpstr>MARCALI-SZÉPE EVITA 2008.06.29. – 2021.10.24.</vt:lpstr>
      <vt:lpstr>DOROTHY DIAMANT VON BERGEN „DOTTI” 2010.05.22.</vt:lpstr>
      <vt:lpstr>CSALÁNOSI LEO MONA  „TRINITY” 2010.09.06. - 2022.01.12.</vt:lpstr>
      <vt:lpstr>X-KLASSE V. SISSY-HAUS  „CSŐRKE” 2011.03.26.</vt:lpstr>
      <vt:lpstr>MEDVEBERGI MASZKOS EBONY „LILLY” 2011.08.11.</vt:lpstr>
      <vt:lpstr>CASEY LEOLAND V. UNTERBERG 2011.11.07.</vt:lpstr>
      <vt:lpstr>BIJOU KLARA V. SCHWANTER  SCHLOSS  „LU”  2012.06.21.</vt:lpstr>
      <vt:lpstr>PILISVÖLGYI NEMES DEMI MOORE 2012.10.30.</vt:lpstr>
      <vt:lpstr>LIONS FROM FAIRY TALE ALICE 2012.12.26.</vt:lpstr>
      <vt:lpstr>LIONS FROM  FAIRY TALE ASLAN 2012.12.26.</vt:lpstr>
      <vt:lpstr>LIONS FROM FAIRY TALE ALIEN „MYTHOS” 2012.12.26.</vt:lpstr>
      <vt:lpstr>LIONS FROM FAIRY TALE ARIEL  „LARA” 2012.12.26. -2022.02.10.</vt:lpstr>
      <vt:lpstr>ZABOO V. SISSY-HAUS „ZEBUS” 2013.03.11.</vt:lpstr>
      <vt:lpstr>APHRODITE THE MAJESTIC LION 2013.03.27.</vt:lpstr>
      <vt:lpstr>ARTEMIS THE MAJESTIC LION  ”LEA” 2013.03.27.</vt:lpstr>
      <vt:lpstr>ARMAGEDDON JUNIOR  THE MAJESTIC LION  2013.03.27.</vt:lpstr>
      <vt:lpstr>MEDVEBERGI MASZKOS HONEY  2013.01.30. – 2021.11.21.</vt:lpstr>
      <vt:lpstr>ZORRO V. SISSY-HAUS „ZORRI” 2013.03.11. – 2021.08.14.</vt:lpstr>
      <vt:lpstr>AMARANTHA FREUDE DES LEBENS ”PRINZI” 2013.11.27.</vt:lpstr>
      <vt:lpstr>ARAMIS FREUDE DES LEBENS 2013.11.27.</vt:lpstr>
      <vt:lpstr>KÍVÁNJUK,  HOGY TÖLTSETEK MÉG HOSSZÚ IDŐT  CSALÁDOTOKKAL BOLDOGSÁGBAN, EGÉSZSÉGBEN!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EZÜST   ORR  2019.  LEOE</dc:title>
  <dc:creator>Dell</dc:creator>
  <cp:lastModifiedBy>Bonifác Létai</cp:lastModifiedBy>
  <cp:revision>35</cp:revision>
  <dcterms:modified xsi:type="dcterms:W3CDTF">2024-01-30T21:59:48Z</dcterms:modified>
</cp:coreProperties>
</file>