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25"/>
  </p:notesMasterIdLst>
  <p:sldIdLst>
    <p:sldId id="256" r:id="rId2"/>
    <p:sldId id="263" r:id="rId3"/>
    <p:sldId id="259" r:id="rId4"/>
    <p:sldId id="275" r:id="rId5"/>
    <p:sldId id="258" r:id="rId6"/>
    <p:sldId id="289" r:id="rId7"/>
    <p:sldId id="280" r:id="rId8"/>
    <p:sldId id="277" r:id="rId9"/>
    <p:sldId id="283" r:id="rId10"/>
    <p:sldId id="278" r:id="rId11"/>
    <p:sldId id="276" r:id="rId12"/>
    <p:sldId id="291" r:id="rId13"/>
    <p:sldId id="290" r:id="rId14"/>
    <p:sldId id="286" r:id="rId15"/>
    <p:sldId id="293" r:id="rId16"/>
    <p:sldId id="292" r:id="rId17"/>
    <p:sldId id="294" r:id="rId18"/>
    <p:sldId id="296" r:id="rId19"/>
    <p:sldId id="295" r:id="rId20"/>
    <p:sldId id="297" r:id="rId21"/>
    <p:sldId id="298" r:id="rId22"/>
    <p:sldId id="299" r:id="rId23"/>
    <p:sldId id="274" r:id="rId24"/>
  </p:sldIdLst>
  <p:sldSz cx="12192000" cy="6858000"/>
  <p:notesSz cx="6858000" cy="9144000"/>
  <p:embeddedFontLst>
    <p:embeddedFont>
      <p:font typeface="Libre Baskerville" panose="02000000000000000000" pitchFamily="2" charset="0"/>
      <p:regular r:id="rId26"/>
      <p:bold r:id="rId27"/>
      <p: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62" autoAdjust="0"/>
    <p:restoredTop sz="94660"/>
  </p:normalViewPr>
  <p:slideViewPr>
    <p:cSldViewPr snapToGrid="0">
      <p:cViewPr varScale="1">
        <p:scale>
          <a:sx n="153" d="100"/>
          <a:sy n="153" d="100"/>
        </p:scale>
        <p:origin x="92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9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733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0992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2746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66430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56323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5396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7707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1" name="Google Shape;1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32896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1" name="Google Shape;31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2" name="Google Shape;2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9" name="Google Shape;1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4941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1" name="Google Shape;1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1" name="Google Shape;1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4765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7887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4547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8483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" descr="Droplets-HD-Title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Twentieth Century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>
                <a:solidFill>
                  <a:srgbClr val="7F7F7F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2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2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ámakép képaláírással">
  <p:cSld name="Panorámakép képaláírással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1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1"/>
          <p:cNvSpPr txBox="1"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1"/>
          <p:cNvSpPr>
            <a:spLocks noGrp="1"/>
          </p:cNvSpPr>
          <p:nvPr>
            <p:ph type="pic" idx="2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6" name="Google Shape;86;p11"/>
          <p:cNvSpPr txBox="1">
            <a:spLocks noGrp="1"/>
          </p:cNvSpPr>
          <p:nvPr>
            <p:ph type="body" idx="1"/>
          </p:nvPr>
        </p:nvSpPr>
        <p:spPr>
          <a:xfrm>
            <a:off x="913774" y="5108728"/>
            <a:ext cx="10364452" cy="68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7" name="Google Shape;87;p11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" name="Google Shape;88;p11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" name="Google Shape;89;p11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képaláírás">
  <p:cSld name="Cím és képaláírá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2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2"/>
          <p:cNvSpPr txBox="1"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2"/>
          <p:cNvSpPr txBox="1">
            <a:spLocks noGrp="1"/>
          </p:cNvSpPr>
          <p:nvPr>
            <p:ph type="body" idx="1"/>
          </p:nvPr>
        </p:nvSpPr>
        <p:spPr>
          <a:xfrm>
            <a:off x="913775" y="4204821"/>
            <a:ext cx="10364452" cy="1586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4" name="Google Shape;94;p12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" name="Google Shape;95;p12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6" name="Google Shape;96;p12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dézet képaláírással">
  <p:cSld name="Idézet képaláírással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3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3"/>
          <p:cNvSpPr txBox="1"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body" idx="1"/>
          </p:nvPr>
        </p:nvSpPr>
        <p:spPr>
          <a:xfrm>
            <a:off x="1720644" y="3610032"/>
            <a:ext cx="8752299" cy="594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body" idx="2"/>
          </p:nvPr>
        </p:nvSpPr>
        <p:spPr>
          <a:xfrm>
            <a:off x="913774" y="4372796"/>
            <a:ext cx="10364452" cy="142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3" name="Google Shape;103;p13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4" name="Google Shape;104;p13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  <p:sp>
        <p:nvSpPr>
          <p:cNvPr id="105" name="Google Shape;105;p13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Twentieth Century"/>
              <a:buNone/>
            </a:pPr>
            <a:r>
              <a:rPr lang="hu-HU" sz="8000" b="0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“</a:t>
            </a:r>
            <a:endParaRPr dirty="0"/>
          </a:p>
        </p:txBody>
      </p:sp>
      <p:sp>
        <p:nvSpPr>
          <p:cNvPr id="106" name="Google Shape;106;p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Twentieth Century"/>
              <a:buNone/>
            </a:pPr>
            <a:r>
              <a:rPr lang="hu-HU" sz="8000" b="0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”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évkártya">
  <p:cSld name="Névkártya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4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4"/>
          <p:cNvSpPr txBox="1"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4"/>
          <p:cNvSpPr txBox="1">
            <a:spLocks noGrp="1"/>
          </p:cNvSpPr>
          <p:nvPr>
            <p:ph type="body" idx="1"/>
          </p:nvPr>
        </p:nvSpPr>
        <p:spPr>
          <a:xfrm>
            <a:off x="913775" y="4662335"/>
            <a:ext cx="10364452" cy="1140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1" name="Google Shape;111;p14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2" name="Google Shape;112;p14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" name="Google Shape;113;p14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hasáb">
  <p:cSld name="3 hasáb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5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5"/>
          <p:cNvSpPr txBox="1"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body" idx="2"/>
          </p:nvPr>
        </p:nvSpPr>
        <p:spPr>
          <a:xfrm>
            <a:off x="913774" y="2943355"/>
            <a:ext cx="3298976" cy="284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body" idx="3"/>
          </p:nvPr>
        </p:nvSpPr>
        <p:spPr>
          <a:xfrm>
            <a:off x="4452389" y="2367093"/>
            <a:ext cx="329152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body" idx="4"/>
          </p:nvPr>
        </p:nvSpPr>
        <p:spPr>
          <a:xfrm>
            <a:off x="4441348" y="2943355"/>
            <a:ext cx="3303351" cy="284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body" idx="5"/>
          </p:nvPr>
        </p:nvSpPr>
        <p:spPr>
          <a:xfrm>
            <a:off x="7973298" y="2367093"/>
            <a:ext cx="330492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body" idx="6"/>
          </p:nvPr>
        </p:nvSpPr>
        <p:spPr>
          <a:xfrm>
            <a:off x="7973298" y="2943355"/>
            <a:ext cx="3304928" cy="284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4" name="Google Shape;124;p15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5" name="Google Shape;125;p15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képhasáb">
  <p:cSld name="3 képhasáb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6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6"/>
          <p:cNvSpPr txBox="1"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6"/>
          <p:cNvSpPr txBox="1"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0" name="Google Shape;130;p16"/>
          <p:cNvSpPr>
            <a:spLocks noGrp="1"/>
          </p:cNvSpPr>
          <p:nvPr>
            <p:ph type="pic" idx="2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1" name="Google Shape;131;p16"/>
          <p:cNvSpPr txBox="1">
            <a:spLocks noGrp="1"/>
          </p:cNvSpPr>
          <p:nvPr>
            <p:ph type="body" idx="3"/>
          </p:nvPr>
        </p:nvSpPr>
        <p:spPr>
          <a:xfrm>
            <a:off x="913774" y="4781082"/>
            <a:ext cx="3296409" cy="1010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2" name="Google Shape;132;p16"/>
          <p:cNvSpPr txBox="1">
            <a:spLocks noGrp="1"/>
          </p:cNvSpPr>
          <p:nvPr>
            <p:ph type="body" idx="4"/>
          </p:nvPr>
        </p:nvSpPr>
        <p:spPr>
          <a:xfrm>
            <a:off x="4442759" y="4204820"/>
            <a:ext cx="330182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3" name="Google Shape;133;p16"/>
          <p:cNvSpPr>
            <a:spLocks noGrp="1"/>
          </p:cNvSpPr>
          <p:nvPr>
            <p:ph type="pic" idx="5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4" name="Google Shape;134;p16"/>
          <p:cNvSpPr txBox="1">
            <a:spLocks noGrp="1"/>
          </p:cNvSpPr>
          <p:nvPr>
            <p:ph type="body" idx="6"/>
          </p:nvPr>
        </p:nvSpPr>
        <p:spPr>
          <a:xfrm>
            <a:off x="4441348" y="4781080"/>
            <a:ext cx="3303352" cy="1010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5" name="Google Shape;135;p16"/>
          <p:cNvSpPr txBox="1">
            <a:spLocks noGrp="1"/>
          </p:cNvSpPr>
          <p:nvPr>
            <p:ph type="body" idx="7"/>
          </p:nvPr>
        </p:nvSpPr>
        <p:spPr>
          <a:xfrm>
            <a:off x="7973298" y="4204820"/>
            <a:ext cx="330068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6" name="Google Shape;136;p16"/>
          <p:cNvSpPr>
            <a:spLocks noGrp="1"/>
          </p:cNvSpPr>
          <p:nvPr>
            <p:ph type="pic" idx="8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7" name="Google Shape;137;p16"/>
          <p:cNvSpPr txBox="1">
            <a:spLocks noGrp="1"/>
          </p:cNvSpPr>
          <p:nvPr>
            <p:ph type="body" idx="9"/>
          </p:nvPr>
        </p:nvSpPr>
        <p:spPr>
          <a:xfrm>
            <a:off x="7973173" y="4781078"/>
            <a:ext cx="3305053" cy="101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8" name="Google Shape;138;p16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9" name="Google Shape;139;p16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0" name="Google Shape;140;p16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7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7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body" idx="1"/>
          </p:nvPr>
        </p:nvSpPr>
        <p:spPr>
          <a:xfrm rot="5400000">
            <a:off x="4383948" y="-1103080"/>
            <a:ext cx="3424107" cy="10364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17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6" name="Google Shape;146;p17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7" name="Google Shape;147;p17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8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8"/>
          <p:cNvSpPr txBox="1">
            <a:spLocks noGrp="1"/>
          </p:cNvSpPr>
          <p:nvPr>
            <p:ph type="title"/>
          </p:nvPr>
        </p:nvSpPr>
        <p:spPr>
          <a:xfrm rot="5400000">
            <a:off x="7410763" y="1923738"/>
            <a:ext cx="5181599" cy="2553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8"/>
          <p:cNvSpPr txBox="1">
            <a:spLocks noGrp="1"/>
          </p:cNvSpPr>
          <p:nvPr>
            <p:ph type="body" idx="1"/>
          </p:nvPr>
        </p:nvSpPr>
        <p:spPr>
          <a:xfrm rot="5400000">
            <a:off x="2152338" y="-628962"/>
            <a:ext cx="5181599" cy="76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18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3" name="Google Shape;153;p18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4" name="Google Shape;154;p18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3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1"/>
          </p:nvPr>
        </p:nvSpPr>
        <p:spPr>
          <a:xfrm>
            <a:off x="913774" y="2367092"/>
            <a:ext cx="10363826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8" name="Google Shape;28;p3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4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wentieth Century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5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913774" y="2367092"/>
            <a:ext cx="5106026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6172200" y="2367092"/>
            <a:ext cx="5105400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" name="Google Shape;43;p5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" name="Google Shape;44;p5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6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sz="26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body" idx="2"/>
          </p:nvPr>
        </p:nvSpPr>
        <p:spPr>
          <a:xfrm>
            <a:off x="913774" y="3051012"/>
            <a:ext cx="5106027" cy="274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body" idx="3"/>
          </p:nvPr>
        </p:nvSpPr>
        <p:spPr>
          <a:xfrm>
            <a:off x="6396423" y="2371018"/>
            <a:ext cx="4881804" cy="679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sz="26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body" idx="4"/>
          </p:nvPr>
        </p:nvSpPr>
        <p:spPr>
          <a:xfrm>
            <a:off x="6172200" y="3051012"/>
            <a:ext cx="5105401" cy="274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6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4" name="Google Shape;54;p6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7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7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" name="Google Shape;59;p7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7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8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8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" name="Google Shape;64;p8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5" name="Google Shape;65;p8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9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9"/>
          <p:cNvSpPr txBox="1"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body" idx="1"/>
          </p:nvPr>
        </p:nvSpPr>
        <p:spPr>
          <a:xfrm>
            <a:off x="5078062" y="609600"/>
            <a:ext cx="6200163" cy="518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body" idx="2"/>
          </p:nvPr>
        </p:nvSpPr>
        <p:spPr>
          <a:xfrm>
            <a:off x="913774" y="2632852"/>
            <a:ext cx="3935689" cy="3158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" name="Google Shape;72;p9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" name="Google Shape;73;p9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0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0"/>
          <p:cNvSpPr txBox="1"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0"/>
          <p:cNvSpPr>
            <a:spLocks noGrp="1"/>
          </p:cNvSpPr>
          <p:nvPr>
            <p:ph type="pic" idx="2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8" name="Google Shape;78;p10"/>
          <p:cNvSpPr txBox="1">
            <a:spLocks noGrp="1"/>
          </p:cNvSpPr>
          <p:nvPr>
            <p:ph type="body" idx="1"/>
          </p:nvPr>
        </p:nvSpPr>
        <p:spPr>
          <a:xfrm>
            <a:off x="913794" y="2632852"/>
            <a:ext cx="5934949" cy="3158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9" name="Google Shape;79;p10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" name="Google Shape;80;p10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1" name="Google Shape;81;p10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B7B7B7"/>
            </a:gs>
          </a:gsLst>
          <a:lin ang="54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\\DROBO-FS\QuickDrops\JB\PPTX NG\Droplets\LightingOverlay.pn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 sz="3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 dirty="0"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 dirty="0"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ublicdomainpictures.net/view-image.php?image=44891" TargetMode="Externa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9"/>
          <p:cNvSpPr txBox="1">
            <a:spLocks noGrp="1"/>
          </p:cNvSpPr>
          <p:nvPr>
            <p:ph type="ctrTitle"/>
          </p:nvPr>
        </p:nvSpPr>
        <p:spPr>
          <a:xfrm>
            <a:off x="3993365" y="3616818"/>
            <a:ext cx="8198635" cy="3407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Libre Baskerville"/>
              <a:buNone/>
            </a:pPr>
            <a:r>
              <a:rPr lang="hu-HU" sz="8000" b="1" dirty="0">
                <a:solidFill>
                  <a:srgbClr val="595959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EZÜST   ORR</a:t>
            </a:r>
            <a:br>
              <a:rPr lang="hu-HU" sz="8000" b="1" dirty="0">
                <a:solidFill>
                  <a:srgbClr val="595959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br>
              <a:rPr lang="hu-HU" sz="6600" b="1" dirty="0">
                <a:solidFill>
                  <a:srgbClr val="595959"/>
                </a:solidFill>
              </a:rPr>
            </a:br>
            <a:r>
              <a:rPr lang="hu-HU" sz="6600" b="1" dirty="0">
                <a:solidFill>
                  <a:srgbClr val="595959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2023</a:t>
            </a:r>
            <a:br>
              <a:rPr lang="hu-HU" sz="6600" b="1" dirty="0">
                <a:solidFill>
                  <a:srgbClr val="595959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br>
              <a:rPr lang="hu-HU" sz="6600" b="1" dirty="0">
                <a:solidFill>
                  <a:srgbClr val="595959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r>
              <a:rPr lang="hu-HU" sz="6600" b="1" dirty="0">
                <a:solidFill>
                  <a:srgbClr val="595959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LEOE</a:t>
            </a:r>
            <a:br>
              <a:rPr lang="hu-HU" sz="6600" b="1" dirty="0"/>
            </a:br>
            <a:br>
              <a:rPr lang="hu-HU" sz="6600" dirty="0"/>
            </a:br>
            <a:endParaRPr sz="6600" dirty="0"/>
          </a:p>
        </p:txBody>
      </p:sp>
      <p:pic>
        <p:nvPicPr>
          <p:cNvPr id="160" name="Google Shape;16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9153" y="1066800"/>
            <a:ext cx="4325974" cy="5347670"/>
          </a:xfrm>
          <a:prstGeom prst="ellipse">
            <a:avLst/>
          </a:prstGeom>
          <a:noFill/>
          <a:ln w="63500" cap="rnd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B7B7B7"/>
            </a:gs>
          </a:gsLst>
          <a:lin ang="5400000" scaled="0"/>
        </a:gra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>
            <a:spLocks noGrp="1"/>
          </p:cNvSpPr>
          <p:nvPr>
            <p:ph type="title"/>
          </p:nvPr>
        </p:nvSpPr>
        <p:spPr>
          <a:xfrm>
            <a:off x="999309" y="469734"/>
            <a:ext cx="9751817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4800"/>
              <a:buFont typeface="Twentieth Century"/>
              <a:buNone/>
            </a:pPr>
            <a:r>
              <a:rPr lang="hu-HU" sz="4800" dirty="0">
                <a:solidFill>
                  <a:srgbClr val="9B4C25"/>
                </a:solidFill>
              </a:rPr>
              <a:t>LIONS FROM FAIRY TALE ALIEN „MYTHOS”</a:t>
            </a:r>
            <a:br>
              <a:rPr lang="hu-HU" dirty="0"/>
            </a:br>
            <a:r>
              <a:rPr lang="hu-HU" dirty="0"/>
              <a:t>2012.12.26. - 2023.03.08.</a:t>
            </a:r>
            <a:endParaRPr dirty="0"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1"/>
          </p:nvPr>
        </p:nvSpPr>
        <p:spPr>
          <a:xfrm>
            <a:off x="165333" y="2329389"/>
            <a:ext cx="8136611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DUVASGARDENS PERFECT PUZZEL X</a:t>
            </a:r>
            <a:br>
              <a:rPr lang="hu-HU" sz="2200" b="1" dirty="0"/>
            </a:br>
            <a:r>
              <a:rPr lang="hu-HU" sz="2200" b="1" dirty="0"/>
              <a:t>DOROTHY DIAMANT VON BERGEN „DOTTI”</a:t>
            </a: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TENYÉSZTŐ: KOMENDÁNT-FÜLÖP ADRIENN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TULAJDONOS: KOMENDÁNT-FÜLÖP ADRIENN,</a:t>
            </a:r>
            <a:br>
              <a:rPr lang="hu-HU" sz="2200" b="1" dirty="0"/>
            </a:br>
            <a:r>
              <a:rPr lang="hu-HU" sz="2200" b="1" dirty="0"/>
              <a:t>			KOMENDÁNT PÉTER 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</p:txBody>
      </p:sp>
      <p:sp>
        <p:nvSpPr>
          <p:cNvPr id="167" name="Google Shape;167;p20"/>
          <p:cNvSpPr txBox="1"/>
          <p:nvPr/>
        </p:nvSpPr>
        <p:spPr>
          <a:xfrm>
            <a:off x="8061914" y="6172842"/>
            <a:ext cx="3265216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10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év 2 hónap   run free…</a:t>
            </a:r>
            <a:endParaRPr sz="2200" b="1" i="0" u="none" strike="noStrike" cap="none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6" r="23416"/>
          <a:stretch/>
        </p:blipFill>
        <p:spPr>
          <a:xfrm>
            <a:off x="6894163" y="2182414"/>
            <a:ext cx="4993038" cy="3783868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Szív 5"/>
          <p:cNvSpPr/>
          <p:nvPr/>
        </p:nvSpPr>
        <p:spPr>
          <a:xfrm>
            <a:off x="6436963" y="1923376"/>
            <a:ext cx="914400" cy="914400"/>
          </a:xfrm>
          <a:prstGeom prst="hear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89027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>
            <a:spLocks noGrp="1"/>
          </p:cNvSpPr>
          <p:nvPr>
            <p:ph type="title"/>
          </p:nvPr>
        </p:nvSpPr>
        <p:spPr>
          <a:xfrm>
            <a:off x="819200" y="355494"/>
            <a:ext cx="9751817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4800"/>
              <a:buFont typeface="Twentieth Century"/>
              <a:buNone/>
            </a:pPr>
            <a:r>
              <a:rPr lang="hu-HU" sz="4300" dirty="0">
                <a:solidFill>
                  <a:srgbClr val="9B4C25"/>
                </a:solidFill>
              </a:rPr>
              <a:t>LIONS FROM FAIRY TALE ALICE</a:t>
            </a:r>
            <a:br>
              <a:rPr lang="hu-HU" dirty="0"/>
            </a:br>
            <a:r>
              <a:rPr lang="hu-HU" sz="3200" dirty="0"/>
              <a:t>2012.12.26. - 2023.02.24. </a:t>
            </a:r>
            <a:endParaRPr sz="3200" dirty="0"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1"/>
          </p:nvPr>
        </p:nvSpPr>
        <p:spPr>
          <a:xfrm>
            <a:off x="374072" y="2317787"/>
            <a:ext cx="8136611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DUVASGARDENS PERFECT PUZZEL X</a:t>
            </a:r>
            <a:br>
              <a:rPr lang="hu-HU" sz="2200" b="1" dirty="0"/>
            </a:br>
            <a:r>
              <a:rPr lang="hu-HU" sz="2200" b="1" dirty="0"/>
              <a:t>DOROTHY DIAMANT VON BERGEN „DOTTI”</a:t>
            </a: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TENYÉSZTŐ: KOMENDÁNT-FÜLÖP ADRIENN 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TULAJDONOS: FÜLÖPNÉ NEMES ILDIKÓ, </a:t>
            </a:r>
            <a:br>
              <a:rPr lang="hu-HU" sz="2200" b="1" dirty="0"/>
            </a:br>
            <a:r>
              <a:rPr lang="hu-HU" sz="2200" b="1" dirty="0"/>
              <a:t>		 KOMENDÁNT-FÜLÖP ADRIENN 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</p:txBody>
      </p:sp>
      <p:sp>
        <p:nvSpPr>
          <p:cNvPr id="167" name="Google Shape;167;p20"/>
          <p:cNvSpPr txBox="1"/>
          <p:nvPr/>
        </p:nvSpPr>
        <p:spPr>
          <a:xfrm>
            <a:off x="8331686" y="6207047"/>
            <a:ext cx="3199574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10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év 1 hónap   run free…</a:t>
            </a:r>
            <a:endParaRPr sz="2200" b="1" i="0" u="none" strike="noStrike" cap="none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913" y="1551245"/>
            <a:ext cx="3041121" cy="4559456"/>
          </a:xfrm>
          <a:prstGeom prst="rect">
            <a:avLst/>
          </a:prstGeom>
          <a:noFill/>
          <a:ln w="12700" cap="flat" cmpd="sng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Szív 5"/>
          <p:cNvSpPr/>
          <p:nvPr/>
        </p:nvSpPr>
        <p:spPr>
          <a:xfrm>
            <a:off x="7953713" y="1335845"/>
            <a:ext cx="914400" cy="914400"/>
          </a:xfrm>
          <a:prstGeom prst="hear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41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B7B7B7"/>
            </a:gs>
          </a:gsLst>
          <a:lin ang="5400000" scaled="0"/>
        </a:gra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>
            <a:spLocks noGrp="1"/>
          </p:cNvSpPr>
          <p:nvPr>
            <p:ph type="title"/>
          </p:nvPr>
        </p:nvSpPr>
        <p:spPr>
          <a:xfrm>
            <a:off x="569818" y="269191"/>
            <a:ext cx="9751817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4800"/>
              <a:buFont typeface="Twentieth Century"/>
              <a:buNone/>
            </a:pPr>
            <a:r>
              <a:rPr lang="hu-HU" sz="4300" dirty="0">
                <a:solidFill>
                  <a:srgbClr val="9B4C25"/>
                </a:solidFill>
              </a:rPr>
              <a:t>ANGELICALLY NIGHTLIGHT ONYX</a:t>
            </a:r>
            <a:br>
              <a:rPr lang="hu-HU" dirty="0"/>
            </a:br>
            <a:r>
              <a:rPr lang="hu-HU" sz="3200" dirty="0"/>
              <a:t>2014.04.29.</a:t>
            </a:r>
            <a:endParaRPr sz="3200" dirty="0"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1"/>
          </p:nvPr>
        </p:nvSpPr>
        <p:spPr>
          <a:xfrm>
            <a:off x="569818" y="2379376"/>
            <a:ext cx="8136611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-228600">
              <a:spcBef>
                <a:spcPts val="0"/>
              </a:spcBef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VIKING V. SISSY-HAUS </a:t>
            </a:r>
            <a:br>
              <a:rPr lang="hu-HU" sz="2200" b="1" dirty="0"/>
            </a:br>
            <a:r>
              <a:rPr lang="hu-HU" sz="2200" b="1" dirty="0"/>
              <a:t>     X  ANGELICALLY LUCKY</a:t>
            </a:r>
            <a:br>
              <a:rPr lang="hu-HU" sz="2200" b="1" dirty="0"/>
            </a:b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TENYÉSZTŐ:  MARJU ELLIK</a:t>
            </a: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</a:pPr>
            <a:endParaRPr lang="hu-HU" sz="2200" b="1" dirty="0"/>
          </a:p>
          <a:p>
            <a:pPr marL="228600" lvl="0" indent="-228600"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TULAJDONOS: DR. GLÖCKLER NÓRA </a:t>
            </a:r>
            <a:br>
              <a:rPr lang="hu-HU" sz="2200" b="1" dirty="0"/>
            </a:br>
            <a:r>
              <a:rPr lang="hu-HU" sz="2200" b="1" dirty="0"/>
              <a:t>                         ÉS KEREKES CSABA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</p:txBody>
      </p:sp>
      <p:sp>
        <p:nvSpPr>
          <p:cNvPr id="167" name="Google Shape;167;p20"/>
          <p:cNvSpPr txBox="1"/>
          <p:nvPr/>
        </p:nvSpPr>
        <p:spPr>
          <a:xfrm>
            <a:off x="7744703" y="5989218"/>
            <a:ext cx="3713005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9 év 9 hónap  </a:t>
            </a:r>
            <a:r>
              <a:rPr lang="en-DE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Wingdings" panose="05000000000000000000" pitchFamily="2" charset="2"/>
              </a:rPr>
              <a:t></a:t>
            </a:r>
            <a:endParaRPr sz="2200" b="1" i="0" u="none" strike="noStrike" cap="none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074" name="Picture 2" descr="Fénykép megnyitá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100" y="2188533"/>
            <a:ext cx="5133837" cy="3422557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ív 5"/>
          <p:cNvSpPr/>
          <p:nvPr/>
        </p:nvSpPr>
        <p:spPr>
          <a:xfrm>
            <a:off x="6150939" y="1999026"/>
            <a:ext cx="914400" cy="914400"/>
          </a:xfrm>
          <a:prstGeom prst="hear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680494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>
            <a:spLocks noGrp="1"/>
          </p:cNvSpPr>
          <p:nvPr>
            <p:ph type="title"/>
          </p:nvPr>
        </p:nvSpPr>
        <p:spPr>
          <a:xfrm>
            <a:off x="921723" y="295168"/>
            <a:ext cx="9751817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4800"/>
              <a:buFont typeface="Twentieth Century"/>
              <a:buNone/>
            </a:pPr>
            <a:r>
              <a:rPr lang="hu-HU" sz="4800" dirty="0">
                <a:solidFill>
                  <a:srgbClr val="9B4C25"/>
                </a:solidFill>
              </a:rPr>
              <a:t>MARCALI-SZÉPE KASIM „BUCK”</a:t>
            </a:r>
            <a:br>
              <a:rPr lang="hu-HU" sz="4800" dirty="0">
                <a:solidFill>
                  <a:srgbClr val="9B4C25"/>
                </a:solidFill>
              </a:rPr>
            </a:br>
            <a:r>
              <a:rPr lang="hu-HU" dirty="0"/>
              <a:t>2013.11.08 – 2023.07.25. </a:t>
            </a:r>
            <a:endParaRPr dirty="0"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1"/>
          </p:nvPr>
        </p:nvSpPr>
        <p:spPr>
          <a:xfrm>
            <a:off x="471054" y="2533314"/>
            <a:ext cx="8136611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VIKING V. SISSY-HAUS </a:t>
            </a:r>
            <a:br>
              <a:rPr lang="hu-HU" sz="2200" b="1" dirty="0"/>
            </a:br>
            <a:r>
              <a:rPr lang="hu-HU" sz="2200" b="1" dirty="0"/>
              <a:t>    X MARCALI-SZÉPE GINA</a:t>
            </a: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TENYÉSZTŐ: MÁCSAI KATALIN</a:t>
            </a:r>
          </a:p>
          <a:p>
            <a:pPr marL="228600" lvl="0" indent="-228600"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TULAJDONOS: IGLÓI ZSUZSANNA</a:t>
            </a:r>
            <a:br>
              <a:rPr lang="hu-HU" sz="2200" b="1" dirty="0"/>
            </a:br>
            <a:endParaRPr lang="hu-HU"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</p:txBody>
      </p:sp>
      <p:sp>
        <p:nvSpPr>
          <p:cNvPr id="167" name="Google Shape;167;p20"/>
          <p:cNvSpPr txBox="1"/>
          <p:nvPr/>
        </p:nvSpPr>
        <p:spPr>
          <a:xfrm>
            <a:off x="8141464" y="6168106"/>
            <a:ext cx="3082796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9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év 8 hónap  run free…</a:t>
            </a:r>
            <a:endParaRPr sz="2200" b="1" i="0" u="none" strike="noStrike" cap="none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392" y="1803660"/>
            <a:ext cx="3954351" cy="4227313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Szív 5"/>
          <p:cNvSpPr/>
          <p:nvPr/>
        </p:nvSpPr>
        <p:spPr>
          <a:xfrm>
            <a:off x="7054192" y="1508309"/>
            <a:ext cx="914400" cy="914400"/>
          </a:xfrm>
          <a:prstGeom prst="hear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46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B7B7B7"/>
            </a:gs>
          </a:gsLst>
          <a:lin ang="5400000" scaled="0"/>
        </a:gra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>
            <a:spLocks noGrp="1"/>
          </p:cNvSpPr>
          <p:nvPr>
            <p:ph type="title"/>
          </p:nvPr>
        </p:nvSpPr>
        <p:spPr>
          <a:xfrm>
            <a:off x="805414" y="597808"/>
            <a:ext cx="9751817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4800"/>
              <a:buFont typeface="Twentieth Century"/>
              <a:buNone/>
            </a:pPr>
            <a:r>
              <a:rPr lang="hu-HU" sz="4800" dirty="0">
                <a:solidFill>
                  <a:srgbClr val="9B4C25"/>
                </a:solidFill>
              </a:rPr>
              <a:t>PILISVÖLGYI NEMES ETERNITY „NILDA”</a:t>
            </a:r>
            <a:br>
              <a:rPr lang="hu-HU" dirty="0"/>
            </a:br>
            <a:r>
              <a:rPr lang="hu-HU" dirty="0"/>
              <a:t>2014.06.25.</a:t>
            </a:r>
            <a:endParaRPr dirty="0"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1"/>
          </p:nvPr>
        </p:nvSpPr>
        <p:spPr>
          <a:xfrm>
            <a:off x="569818" y="2472001"/>
            <a:ext cx="5415211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>
              <a:spcBef>
                <a:spcPts val="0"/>
              </a:spcBef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PROFF LÖWE V. BLUMENGARTEN X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</a:pPr>
            <a:r>
              <a:rPr lang="hu-HU" sz="2200" b="1" dirty="0"/>
              <a:t>          KESSY LÖWE V. BLUMENGARTEN</a:t>
            </a:r>
            <a:br>
              <a:rPr lang="hu-HU" sz="2200" b="1" dirty="0"/>
            </a:b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TENYÉSZTŐ: KORAI JÁNOS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228600"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TULAJDONOS: ÁCS GUSZTÁV</a:t>
            </a:r>
          </a:p>
          <a:p>
            <a:pPr marL="0" lvl="0" indent="0">
              <a:buClr>
                <a:schemeClr val="dk2"/>
              </a:buClr>
              <a:buSzPts val="2200"/>
              <a:buNone/>
            </a:pPr>
            <a:endParaRPr lang="hu-HU"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</p:txBody>
      </p:sp>
      <p:sp>
        <p:nvSpPr>
          <p:cNvPr id="167" name="Google Shape;167;p20"/>
          <p:cNvSpPr txBox="1"/>
          <p:nvPr/>
        </p:nvSpPr>
        <p:spPr>
          <a:xfrm>
            <a:off x="6337005" y="6061710"/>
            <a:ext cx="45720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9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év 7 hónap  </a:t>
            </a:r>
            <a:r>
              <a:rPr lang="en-DE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Wingdings" panose="05000000000000000000" pitchFamily="2" charset="2"/>
              </a:rPr>
              <a:t>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Wingdings" panose="05000000000000000000" pitchFamily="2" charset="2"/>
              </a:rPr>
              <a:t> </a:t>
            </a:r>
            <a:endParaRPr sz="2200" b="1" i="0" u="none" strike="noStrike" cap="none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3038CE04-F738-F2B2-9931-B57D88F84E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053"/>
          <a:stretch/>
        </p:blipFill>
        <p:spPr>
          <a:xfrm>
            <a:off x="6206972" y="2459759"/>
            <a:ext cx="5638800" cy="3507899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Szív 5"/>
          <p:cNvSpPr/>
          <p:nvPr/>
        </p:nvSpPr>
        <p:spPr>
          <a:xfrm>
            <a:off x="5750595" y="2074834"/>
            <a:ext cx="914400" cy="914400"/>
          </a:xfrm>
          <a:prstGeom prst="hear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832761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B7B7B7"/>
            </a:gs>
          </a:gsLst>
          <a:lin ang="5400000" scaled="0"/>
        </a:gra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>
            <a:spLocks noGrp="1"/>
          </p:cNvSpPr>
          <p:nvPr>
            <p:ph type="title"/>
          </p:nvPr>
        </p:nvSpPr>
        <p:spPr>
          <a:xfrm>
            <a:off x="805414" y="597808"/>
            <a:ext cx="9751817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4800"/>
              <a:buFont typeface="Twentieth Century"/>
              <a:buNone/>
            </a:pPr>
            <a:r>
              <a:rPr lang="hu-HU" sz="4800" dirty="0">
                <a:solidFill>
                  <a:srgbClr val="9B4C25"/>
                </a:solidFill>
              </a:rPr>
              <a:t>AMARANTHA FREUDE DES LEBENS „PRINZI”</a:t>
            </a:r>
            <a:br>
              <a:rPr lang="hu-HU" dirty="0"/>
            </a:br>
            <a:r>
              <a:rPr lang="hu-HU" dirty="0"/>
              <a:t>2013.11.27.- 2023.06.07.</a:t>
            </a:r>
            <a:endParaRPr dirty="0"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1"/>
          </p:nvPr>
        </p:nvSpPr>
        <p:spPr>
          <a:xfrm>
            <a:off x="569818" y="2472001"/>
            <a:ext cx="8136611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ROSACEAE LABURNUM „KILLIAN” X</a:t>
            </a:r>
            <a:br>
              <a:rPr lang="hu-HU" sz="2200" b="1" dirty="0"/>
            </a:br>
            <a:r>
              <a:rPr lang="hu-HU" sz="2200" b="1" dirty="0"/>
              <a:t>VANILIA V. SISSY-HAUS „JOY”</a:t>
            </a: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 ÉS TULAJDONOS: </a:t>
            </a:r>
            <a:br>
              <a:rPr lang="hu-HU" sz="2200" b="1" dirty="0"/>
            </a:br>
            <a:r>
              <a:rPr lang="hu-HU" sz="2200" b="1" dirty="0"/>
              <a:t>KIRÁLY MARIETTA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</p:txBody>
      </p:sp>
      <p:sp>
        <p:nvSpPr>
          <p:cNvPr id="167" name="Google Shape;167;p20"/>
          <p:cNvSpPr txBox="1"/>
          <p:nvPr/>
        </p:nvSpPr>
        <p:spPr>
          <a:xfrm>
            <a:off x="6337005" y="6061710"/>
            <a:ext cx="45720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9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év 6 hónap   run free… 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Wingdings" panose="05000000000000000000" pitchFamily="2" charset="2"/>
              </a:rPr>
              <a:t> </a:t>
            </a:r>
            <a:endParaRPr sz="2200" b="1" i="0" u="none" strike="noStrike" cap="none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564" y="2268953"/>
            <a:ext cx="5546435" cy="3700512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Szív 5"/>
          <p:cNvSpPr/>
          <p:nvPr/>
        </p:nvSpPr>
        <p:spPr>
          <a:xfrm>
            <a:off x="5750595" y="2074834"/>
            <a:ext cx="914400" cy="914400"/>
          </a:xfrm>
          <a:prstGeom prst="hear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80890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>
      <p:transition spd="slow">
        <p:fade thruBlk="1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B7B7B7"/>
            </a:gs>
          </a:gsLst>
          <a:lin ang="5400000" scaled="0"/>
        </a:gra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>
            <a:spLocks noGrp="1"/>
          </p:cNvSpPr>
          <p:nvPr>
            <p:ph type="title"/>
          </p:nvPr>
        </p:nvSpPr>
        <p:spPr>
          <a:xfrm>
            <a:off x="569818" y="269191"/>
            <a:ext cx="9751817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4800"/>
              <a:buFont typeface="Twentieth Century"/>
              <a:buNone/>
            </a:pPr>
            <a:r>
              <a:rPr lang="hu-HU" sz="4300" dirty="0">
                <a:solidFill>
                  <a:srgbClr val="9B4C25"/>
                </a:solidFill>
              </a:rPr>
              <a:t>CARTER LEIJLA BARRY</a:t>
            </a:r>
            <a:br>
              <a:rPr lang="hu-HU" dirty="0"/>
            </a:br>
            <a:r>
              <a:rPr lang="hu-HU" sz="3200" dirty="0"/>
              <a:t>2015.01.22.</a:t>
            </a:r>
            <a:endParaRPr sz="3200" dirty="0"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1"/>
          </p:nvPr>
        </p:nvSpPr>
        <p:spPr>
          <a:xfrm>
            <a:off x="569818" y="2379376"/>
            <a:ext cx="8136611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>
              <a:spcBef>
                <a:spcPts val="0"/>
              </a:spcBef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 JUHÁSZVÁRI KEDVES JUP-JUP</a:t>
            </a:r>
            <a:br>
              <a:rPr lang="hu-HU" sz="2200" b="1" dirty="0"/>
            </a:br>
            <a:r>
              <a:rPr lang="hu-HU" sz="2200" b="1" dirty="0"/>
              <a:t>        X VALKŰR V. SISSY-HAUS </a:t>
            </a: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TENYÉSZTŐ: KOVÁCS EDIT</a:t>
            </a: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</a:pPr>
            <a:endParaRPr lang="hu-HU" sz="2200" b="1" dirty="0"/>
          </a:p>
          <a:p>
            <a:pPr marL="228600" lvl="0" indent="-228600"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TULAJDONOS: OBERLING ERIKA 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</p:txBody>
      </p:sp>
      <p:sp>
        <p:nvSpPr>
          <p:cNvPr id="167" name="Google Shape;167;p20"/>
          <p:cNvSpPr txBox="1"/>
          <p:nvPr/>
        </p:nvSpPr>
        <p:spPr>
          <a:xfrm>
            <a:off x="7685251" y="6151800"/>
            <a:ext cx="3713005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9 év </a:t>
            </a:r>
            <a:r>
              <a:rPr lang="en-DE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Wingdings" panose="05000000000000000000" pitchFamily="2" charset="2"/>
              </a:rPr>
              <a:t>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endParaRPr sz="2200" b="1" i="0" u="none" strike="noStrike" cap="none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679" y="1911872"/>
            <a:ext cx="4529577" cy="4119028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Szív 5"/>
          <p:cNvSpPr/>
          <p:nvPr/>
        </p:nvSpPr>
        <p:spPr>
          <a:xfrm>
            <a:off x="6400329" y="1749640"/>
            <a:ext cx="914400" cy="914400"/>
          </a:xfrm>
          <a:prstGeom prst="hear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29738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>
            <a:spLocks noGrp="1"/>
          </p:cNvSpPr>
          <p:nvPr>
            <p:ph type="title"/>
          </p:nvPr>
        </p:nvSpPr>
        <p:spPr>
          <a:xfrm>
            <a:off x="805414" y="597808"/>
            <a:ext cx="9751817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4800"/>
              <a:buFont typeface="Twentieth Century"/>
              <a:buNone/>
            </a:pPr>
            <a:r>
              <a:rPr lang="hu-HU" sz="4800" dirty="0">
                <a:solidFill>
                  <a:srgbClr val="9B4C25"/>
                </a:solidFill>
              </a:rPr>
              <a:t>PILISVÖLGYI NEMES FAITHFUL MUSHU</a:t>
            </a:r>
            <a:br>
              <a:rPr lang="hu-HU" dirty="0"/>
            </a:br>
            <a:r>
              <a:rPr lang="hu-HU" dirty="0"/>
              <a:t>2015.05.11.</a:t>
            </a:r>
            <a:endParaRPr dirty="0"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1"/>
          </p:nvPr>
        </p:nvSpPr>
        <p:spPr>
          <a:xfrm>
            <a:off x="569818" y="2472001"/>
            <a:ext cx="8136611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NAMUPOLAN STAR RULER „ALEX”  X</a:t>
            </a:r>
            <a:br>
              <a:rPr lang="hu-HU" sz="2200" b="1" dirty="0"/>
            </a:br>
            <a:r>
              <a:rPr lang="hu-HU" sz="2200" b="1" dirty="0"/>
              <a:t>     PILISVÖLGYI NEMES DEMI MOORE</a:t>
            </a: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TENYÉSZTŐ: KORAI JÁNOS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228600"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TULAJDONOS: TARÁNY LILLA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</p:txBody>
      </p:sp>
      <p:sp>
        <p:nvSpPr>
          <p:cNvPr id="167" name="Google Shape;167;p20"/>
          <p:cNvSpPr txBox="1"/>
          <p:nvPr/>
        </p:nvSpPr>
        <p:spPr>
          <a:xfrm>
            <a:off x="5862440" y="6427153"/>
            <a:ext cx="45720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8 év</a:t>
            </a: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8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hónap  </a:t>
            </a:r>
            <a:r>
              <a:rPr lang="en-DE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Wingdings" panose="05000000000000000000" pitchFamily="2" charset="2"/>
              </a:rPr>
              <a:t>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Wingdings" panose="05000000000000000000" pitchFamily="2" charset="2"/>
              </a:rPr>
              <a:t> </a:t>
            </a:r>
            <a:endParaRPr sz="2200" b="1" i="0" u="none" strike="noStrike" cap="none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273F27C6-9ED0-EB5C-CB3C-2A53A9152B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58" t="1333" r="28792" b="25667"/>
          <a:stretch/>
        </p:blipFill>
        <p:spPr>
          <a:xfrm>
            <a:off x="6569736" y="2168639"/>
            <a:ext cx="3157409" cy="4091553"/>
          </a:xfrm>
          <a:prstGeom prst="rect">
            <a:avLst/>
          </a:prstGeom>
        </p:spPr>
      </p:pic>
      <p:sp>
        <p:nvSpPr>
          <p:cNvPr id="6" name="Szív 5"/>
          <p:cNvSpPr/>
          <p:nvPr/>
        </p:nvSpPr>
        <p:spPr>
          <a:xfrm>
            <a:off x="6112536" y="1911961"/>
            <a:ext cx="914400" cy="914400"/>
          </a:xfrm>
          <a:prstGeom prst="hear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56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>
      <p:transition spd="slow">
        <p:fade thruBlk="1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3775" y="469927"/>
            <a:ext cx="10364451" cy="1596177"/>
          </a:xfrm>
        </p:spPr>
        <p:txBody>
          <a:bodyPr>
            <a:normAutofit/>
          </a:bodyPr>
          <a:lstStyle/>
          <a:p>
            <a:r>
              <a:rPr lang="hu-HU" sz="4300" dirty="0">
                <a:solidFill>
                  <a:srgbClr val="9B4C25"/>
                </a:solidFill>
              </a:rPr>
              <a:t>MEDVEBERGI MASZKOS KILIMANJARO „KILI”</a:t>
            </a:r>
            <a:br>
              <a:rPr lang="hu-HU" dirty="0"/>
            </a:br>
            <a:r>
              <a:rPr lang="hu-HU" sz="3200" dirty="0"/>
              <a:t>2015.06.12. </a:t>
            </a:r>
            <a:endParaRPr lang="de-DE" sz="320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16688" y="2367092"/>
            <a:ext cx="10660912" cy="3740878"/>
          </a:xfrm>
        </p:spPr>
        <p:txBody>
          <a:bodyPr>
            <a:normAutofit/>
          </a:bodyPr>
          <a:lstStyle/>
          <a:p>
            <a:pPr marL="228600" lvl="0" indent="-228600">
              <a:spcBef>
                <a:spcPts val="0"/>
              </a:spcBef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b="1" dirty="0"/>
          </a:p>
          <a:p>
            <a:pPr marL="228600" lvl="0" indent="-228600">
              <a:spcBef>
                <a:spcPts val="0"/>
              </a:spcBef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b="1" dirty="0"/>
              <a:t>ENJOY BIG BROTHER GINGER HEAVEN „BYRON”</a:t>
            </a:r>
            <a:br>
              <a:rPr lang="hu-HU" b="1" dirty="0"/>
            </a:br>
            <a:r>
              <a:rPr lang="hu-HU" b="1" dirty="0"/>
              <a:t>    X MEDVEBERGI MASZKOS EBONY „LILLY”</a:t>
            </a:r>
          </a:p>
          <a:p>
            <a:pPr marL="228600" lvl="0" indent="-88900">
              <a:buClr>
                <a:schemeClr val="dk2"/>
              </a:buClr>
              <a:buSzPts val="2200"/>
              <a:buNone/>
            </a:pPr>
            <a:endParaRPr lang="hu-HU" b="1" dirty="0"/>
          </a:p>
          <a:p>
            <a:pPr marL="228600" indent="-228600"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b="1" dirty="0"/>
              <a:t>TENYÉSZTŐ: FIKÓNÉ KUTASI BEATRIX,</a:t>
            </a:r>
            <a:br>
              <a:rPr lang="hu-HU" b="1" dirty="0"/>
            </a:br>
            <a:r>
              <a:rPr lang="hu-HU" b="1" dirty="0"/>
              <a:t>DR. FIKÓ FRUZSINA</a:t>
            </a:r>
          </a:p>
          <a:p>
            <a:pPr marL="228600" lvl="0" indent="-228600"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b="1" dirty="0"/>
          </a:p>
          <a:p>
            <a:pPr marL="228600" lvl="0" indent="-228600"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b="1" dirty="0"/>
              <a:t>TULAJDONOS: MURBÁN RITA</a:t>
            </a:r>
          </a:p>
          <a:p>
            <a:endParaRPr lang="de-DE" dirty="0"/>
          </a:p>
        </p:txBody>
      </p:sp>
      <p:sp>
        <p:nvSpPr>
          <p:cNvPr id="4" name="Szövegdoboz 3"/>
          <p:cNvSpPr txBox="1"/>
          <p:nvPr/>
        </p:nvSpPr>
        <p:spPr>
          <a:xfrm>
            <a:off x="8058150" y="6345912"/>
            <a:ext cx="2788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</a:rPr>
              <a:t>8 év 7 hónap </a:t>
            </a: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Wingdings" panose="05000000000000000000" pitchFamily="2" charset="2"/>
              </a:rPr>
              <a:t>   </a:t>
            </a:r>
            <a:endParaRPr lang="de-DE" sz="2200" b="1" dirty="0">
              <a:solidFill>
                <a:schemeClr val="dk1"/>
              </a:solidFill>
              <a:latin typeface="Twentieth Century"/>
              <a:ea typeface="Twentieth Century"/>
              <a:cs typeface="Twentieth Century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8E939509-D125-71D1-B0E2-FEB7570DC5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60" t="1184"/>
          <a:stretch/>
        </p:blipFill>
        <p:spPr>
          <a:xfrm>
            <a:off x="7212330" y="2481359"/>
            <a:ext cx="4824852" cy="3491716"/>
          </a:xfrm>
          <a:prstGeom prst="rect">
            <a:avLst/>
          </a:prstGeom>
        </p:spPr>
      </p:pic>
      <p:sp>
        <p:nvSpPr>
          <p:cNvPr id="5" name="Szív 4"/>
          <p:cNvSpPr/>
          <p:nvPr/>
        </p:nvSpPr>
        <p:spPr>
          <a:xfrm>
            <a:off x="6560820" y="2180371"/>
            <a:ext cx="914400" cy="914400"/>
          </a:xfrm>
          <a:prstGeom prst="hear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65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>
      <p:transition spd="slow">
        <p:fade thruBlk="1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B7B7B7"/>
            </a:gs>
          </a:gsLst>
          <a:lin ang="5400000" scaled="0"/>
        </a:gra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1"/>
          <p:cNvSpPr txBox="1">
            <a:spLocks noGrp="1"/>
          </p:cNvSpPr>
          <p:nvPr>
            <p:ph type="title"/>
          </p:nvPr>
        </p:nvSpPr>
        <p:spPr>
          <a:xfrm>
            <a:off x="547265" y="451416"/>
            <a:ext cx="9751817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4800"/>
              <a:buFont typeface="Twentieth Century"/>
              <a:buNone/>
            </a:pPr>
            <a:r>
              <a:rPr lang="hu-HU" sz="4300" dirty="0">
                <a:solidFill>
                  <a:srgbClr val="9B4C25"/>
                </a:solidFill>
              </a:rPr>
              <a:t>ARAMIS V. SISSY-HAUS  „MIZKE”</a:t>
            </a:r>
            <a:br>
              <a:rPr lang="hu-HU" sz="4300" dirty="0"/>
            </a:br>
            <a:r>
              <a:rPr lang="hu-HU" dirty="0"/>
              <a:t>2015.06.28.</a:t>
            </a:r>
            <a:endParaRPr dirty="0"/>
          </a:p>
        </p:txBody>
      </p:sp>
      <p:sp>
        <p:nvSpPr>
          <p:cNvPr id="174" name="Google Shape;174;p21"/>
          <p:cNvSpPr txBox="1">
            <a:spLocks noGrp="1"/>
          </p:cNvSpPr>
          <p:nvPr>
            <p:ph type="body" idx="1"/>
          </p:nvPr>
        </p:nvSpPr>
        <p:spPr>
          <a:xfrm>
            <a:off x="547265" y="2168239"/>
            <a:ext cx="6262255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 </a:t>
            </a:r>
            <a:r>
              <a:rPr lang="hu-HU" sz="2400" b="1" dirty="0"/>
              <a:t>CAPUCINO VANIKA V. BAUERNHOF  X   </a:t>
            </a:r>
            <a:endParaRPr sz="2400"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</a:pPr>
            <a:r>
              <a:rPr lang="hu-HU" sz="2400" b="1" dirty="0"/>
              <a:t>	VIVA V. SISSY-HAUS </a:t>
            </a:r>
            <a:endParaRPr sz="2400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4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400" b="1" dirty="0"/>
              <a:t>TENYÉSZTŐ: VIDA JÓZSEF ÉS</a:t>
            </a:r>
            <a:br>
              <a:rPr lang="hu-HU" sz="2400" b="1" dirty="0"/>
            </a:br>
            <a:r>
              <a:rPr lang="hu-HU" sz="2400" b="1" dirty="0"/>
              <a:t>			KEREKES MÁRIA 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sz="24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400" b="1" dirty="0"/>
              <a:t>TULAJDONOS: KEREKES MÁRIA</a:t>
            </a:r>
            <a:br>
              <a:rPr lang="hu-HU" sz="2400" b="1" dirty="0"/>
            </a:br>
            <a:r>
              <a:rPr lang="hu-HU" sz="2400" b="1" dirty="0"/>
              <a:t>		</a:t>
            </a:r>
            <a:endParaRPr sz="24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Char char="❖"/>
            </a:pPr>
            <a:endParaRPr sz="2200" b="1" dirty="0"/>
          </a:p>
        </p:txBody>
      </p:sp>
      <p:sp>
        <p:nvSpPr>
          <p:cNvPr id="175" name="Google Shape;175;p21"/>
          <p:cNvSpPr txBox="1"/>
          <p:nvPr/>
        </p:nvSpPr>
        <p:spPr>
          <a:xfrm>
            <a:off x="8735289" y="6176553"/>
            <a:ext cx="272934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8 év 7 hónap  ☺</a:t>
            </a:r>
            <a:endParaRPr sz="2200" b="1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0A59A43-7225-437F-0A4C-6C66D72245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83" t="27167" r="30542" b="14386"/>
          <a:stretch/>
        </p:blipFill>
        <p:spPr>
          <a:xfrm>
            <a:off x="6580920" y="1977390"/>
            <a:ext cx="5200650" cy="4008314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Szív 4"/>
          <p:cNvSpPr/>
          <p:nvPr/>
        </p:nvSpPr>
        <p:spPr>
          <a:xfrm>
            <a:off x="6123720" y="1627087"/>
            <a:ext cx="914400" cy="914400"/>
          </a:xfrm>
          <a:prstGeom prst="hear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961813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>
      <p:transition spd="slow">
        <p:fade thruBlk="1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6"/>
          <p:cNvSpPr txBox="1">
            <a:spLocks noGrp="1"/>
          </p:cNvSpPr>
          <p:nvPr>
            <p:ph type="title"/>
          </p:nvPr>
        </p:nvSpPr>
        <p:spPr>
          <a:xfrm>
            <a:off x="569818" y="269191"/>
            <a:ext cx="11040291" cy="1587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ct val="100000"/>
              <a:buFont typeface="Twentieth Century"/>
              <a:buNone/>
            </a:pPr>
            <a:r>
              <a:rPr lang="hu-HU" sz="4800" dirty="0">
                <a:solidFill>
                  <a:srgbClr val="9B4C25"/>
                </a:solidFill>
              </a:rPr>
              <a:t>DOROTHY DIAMANT VON BERGEN „DOTTI”</a:t>
            </a:r>
            <a:br>
              <a:rPr lang="hu-HU" sz="4800" dirty="0">
                <a:solidFill>
                  <a:srgbClr val="9B4C25"/>
                </a:solidFill>
              </a:rPr>
            </a:br>
            <a:r>
              <a:rPr lang="hu-HU" dirty="0"/>
              <a:t>2010.05.22. - 2023.04.04.</a:t>
            </a:r>
            <a:endParaRPr dirty="0"/>
          </a:p>
        </p:txBody>
      </p:sp>
      <p:sp>
        <p:nvSpPr>
          <p:cNvPr id="215" name="Google Shape;215;p26"/>
          <p:cNvSpPr txBox="1">
            <a:spLocks noGrp="1"/>
          </p:cNvSpPr>
          <p:nvPr>
            <p:ph type="body" idx="1"/>
          </p:nvPr>
        </p:nvSpPr>
        <p:spPr>
          <a:xfrm>
            <a:off x="569818" y="2059439"/>
            <a:ext cx="10030690" cy="4459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DRAGONGARDENS PRIVATE DANCER X 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 CECILIA LÖWE V. BLUMENGARTEN 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TENYÉSZTŐ: JÓZSEF BENCE 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TULAJDONOS: KOMENDÁNT-FÜLÖP ADRIENN </a:t>
            </a:r>
            <a:endParaRPr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❖"/>
            </a:pPr>
            <a:r>
              <a:rPr lang="hu-HU" b="1" dirty="0"/>
              <a:t>VETERÁN EURÓPAGYŐZTES 2019, ÖVCH 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❖"/>
            </a:pPr>
            <a:r>
              <a:rPr lang="hu-HU" b="1" dirty="0"/>
              <a:t>ÖCLH VETERÁN KLUBGYŐZTES 2018 2019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❖"/>
            </a:pPr>
            <a:r>
              <a:rPr lang="hu-HU" b="1" dirty="0"/>
              <a:t>SZLOVÁK VETERÁN SPECIÁLGYŐZTES 2018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❖"/>
            </a:pPr>
            <a:r>
              <a:rPr lang="hu-HU" b="1" dirty="0"/>
              <a:t>LEOE VETERÁN KLUBGYŐZTES 2019</a:t>
            </a:r>
            <a:endParaRPr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</p:txBody>
      </p:sp>
      <p:sp>
        <p:nvSpPr>
          <p:cNvPr id="216" name="Google Shape;216;p26"/>
          <p:cNvSpPr txBox="1"/>
          <p:nvPr/>
        </p:nvSpPr>
        <p:spPr>
          <a:xfrm>
            <a:off x="7932421" y="6303280"/>
            <a:ext cx="355301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12 év, 10 hónap      run free…</a:t>
            </a:r>
            <a:endParaRPr sz="2200" b="1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17" name="Google Shape;217;p26"/>
          <p:cNvPicPr preferRelativeResize="0"/>
          <p:nvPr/>
        </p:nvPicPr>
        <p:blipFill rotWithShape="1">
          <a:blip r:embed="rId3">
            <a:alphaModFix/>
          </a:blip>
          <a:srcRect l="6911" t="17205" r="328" b="14999"/>
          <a:stretch/>
        </p:blipFill>
        <p:spPr>
          <a:xfrm>
            <a:off x="7744695" y="1856509"/>
            <a:ext cx="3920836" cy="4362298"/>
          </a:xfrm>
          <a:prstGeom prst="rect">
            <a:avLst/>
          </a:prstGeom>
          <a:noFill/>
          <a:ln w="12700" cap="flat" cmpd="sng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Szív 5"/>
          <p:cNvSpPr/>
          <p:nvPr/>
        </p:nvSpPr>
        <p:spPr>
          <a:xfrm>
            <a:off x="7287495" y="1675051"/>
            <a:ext cx="914400" cy="914400"/>
          </a:xfrm>
          <a:prstGeom prst="hear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3775" y="469927"/>
            <a:ext cx="10364451" cy="1596177"/>
          </a:xfrm>
        </p:spPr>
        <p:txBody>
          <a:bodyPr/>
          <a:lstStyle/>
          <a:p>
            <a:r>
              <a:rPr lang="hu-HU" sz="4300" dirty="0">
                <a:solidFill>
                  <a:srgbClr val="9B4C25"/>
                </a:solidFill>
              </a:rPr>
              <a:t>MEDVEBERGI MASZKOS KUGLÓF „KUGLI”</a:t>
            </a:r>
            <a:br>
              <a:rPr lang="hu-HU" dirty="0"/>
            </a:br>
            <a:r>
              <a:rPr lang="hu-HU" sz="3200" dirty="0"/>
              <a:t>2015.06.12. – 2023.09.28. </a:t>
            </a:r>
            <a:endParaRPr lang="de-DE" sz="320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16688" y="2367092"/>
            <a:ext cx="10660912" cy="3740878"/>
          </a:xfrm>
        </p:spPr>
        <p:txBody>
          <a:bodyPr>
            <a:normAutofit/>
          </a:bodyPr>
          <a:lstStyle/>
          <a:p>
            <a:pPr marL="228600" lvl="0" indent="-228600">
              <a:spcBef>
                <a:spcPts val="0"/>
              </a:spcBef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b="1" dirty="0"/>
          </a:p>
          <a:p>
            <a:pPr marL="228600" lvl="0" indent="-228600">
              <a:spcBef>
                <a:spcPts val="0"/>
              </a:spcBef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b="1" dirty="0"/>
              <a:t>ENJOY BIG BROTHER GINGER HEAVEN „BYRON”</a:t>
            </a:r>
            <a:br>
              <a:rPr lang="hu-HU" b="1" dirty="0"/>
            </a:br>
            <a:r>
              <a:rPr lang="hu-HU" b="1" dirty="0"/>
              <a:t>    X MEDVEBERGI MASZKOS EBONY „LILLY”</a:t>
            </a:r>
          </a:p>
          <a:p>
            <a:pPr marL="228600" lvl="0" indent="-88900">
              <a:buClr>
                <a:schemeClr val="dk2"/>
              </a:buClr>
              <a:buSzPts val="2200"/>
              <a:buNone/>
            </a:pPr>
            <a:endParaRPr lang="hu-HU" b="1" dirty="0"/>
          </a:p>
          <a:p>
            <a:pPr marL="228600" indent="-228600"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b="1" dirty="0"/>
              <a:t>TENYÉSZTŐ ÉS TULAJDONOS: </a:t>
            </a:r>
          </a:p>
          <a:p>
            <a:pPr marL="0" indent="0">
              <a:buClr>
                <a:schemeClr val="dk2"/>
              </a:buClr>
              <a:buSzPts val="2200"/>
              <a:buNone/>
            </a:pPr>
            <a:r>
              <a:rPr lang="hu-HU" b="1" dirty="0"/>
              <a:t>	FIKÓNÉ KUTASI BEATRIX ÉS</a:t>
            </a:r>
            <a:br>
              <a:rPr lang="hu-HU" b="1" dirty="0"/>
            </a:br>
            <a:r>
              <a:rPr lang="hu-HU" b="1" dirty="0"/>
              <a:t>		DR. FIKÓ FRUZSINA</a:t>
            </a:r>
          </a:p>
          <a:p>
            <a:pPr marL="228600" lvl="0" indent="-228600"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b="1" dirty="0"/>
          </a:p>
          <a:p>
            <a:pPr marL="0" lvl="0" indent="0">
              <a:buClr>
                <a:schemeClr val="dk2"/>
              </a:buClr>
              <a:buSzPts val="2200"/>
              <a:buNone/>
            </a:pPr>
            <a:endParaRPr lang="hu-HU" b="1" dirty="0"/>
          </a:p>
          <a:p>
            <a:endParaRPr lang="de-DE" dirty="0"/>
          </a:p>
        </p:txBody>
      </p:sp>
      <p:sp>
        <p:nvSpPr>
          <p:cNvPr id="4" name="Szövegdoboz 3"/>
          <p:cNvSpPr txBox="1"/>
          <p:nvPr/>
        </p:nvSpPr>
        <p:spPr>
          <a:xfrm>
            <a:off x="8058150" y="6345912"/>
            <a:ext cx="3219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</a:rPr>
              <a:t>8 év 3 hónap </a:t>
            </a: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Wingdings" panose="05000000000000000000" pitchFamily="2" charset="2"/>
              </a:rPr>
              <a:t>   run free…</a:t>
            </a:r>
            <a:endParaRPr lang="de-DE" sz="2200" b="1" dirty="0">
              <a:solidFill>
                <a:schemeClr val="dk1"/>
              </a:solidFill>
              <a:latin typeface="Twentieth Century"/>
              <a:ea typeface="Twentieth Century"/>
              <a:cs typeface="Twentieth Century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CE04F080-D2A2-F7A3-4131-3F5B439FD6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32" t="15891" r="4681" b="6624"/>
          <a:stretch/>
        </p:blipFill>
        <p:spPr>
          <a:xfrm>
            <a:off x="6515672" y="2857500"/>
            <a:ext cx="5565837" cy="3329336"/>
          </a:xfrm>
          <a:prstGeom prst="rect">
            <a:avLst/>
          </a:prstGeom>
        </p:spPr>
      </p:pic>
      <p:sp>
        <p:nvSpPr>
          <p:cNvPr id="5" name="Szív 4"/>
          <p:cNvSpPr/>
          <p:nvPr/>
        </p:nvSpPr>
        <p:spPr>
          <a:xfrm>
            <a:off x="6058472" y="2556512"/>
            <a:ext cx="914400" cy="914400"/>
          </a:xfrm>
          <a:prstGeom prst="hear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94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>
      <p:transition spd="slow">
        <p:fade thruBlk="1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6585" y="429821"/>
            <a:ext cx="10364451" cy="1596177"/>
          </a:xfrm>
        </p:spPr>
        <p:txBody>
          <a:bodyPr/>
          <a:lstStyle/>
          <a:p>
            <a:r>
              <a:rPr lang="hu-HU" sz="4300" dirty="0">
                <a:solidFill>
                  <a:srgbClr val="9B4C25"/>
                </a:solidFill>
              </a:rPr>
              <a:t>BOOMER BEAR FROM CASTLE „DIESEL”</a:t>
            </a:r>
            <a:br>
              <a:rPr lang="hu-HU" sz="4300" dirty="0">
                <a:solidFill>
                  <a:srgbClr val="9B4C25"/>
                </a:solidFill>
              </a:rPr>
            </a:br>
            <a:r>
              <a:rPr lang="hu-HU" sz="3200" dirty="0"/>
              <a:t>2016.01.10.</a:t>
            </a:r>
            <a:endParaRPr lang="de-DE" sz="320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16688" y="2367092"/>
            <a:ext cx="10660912" cy="3740878"/>
          </a:xfrm>
        </p:spPr>
        <p:txBody>
          <a:bodyPr>
            <a:normAutofit/>
          </a:bodyPr>
          <a:lstStyle/>
          <a:p>
            <a:pPr marL="228600" lvl="0" indent="-228600">
              <a:spcBef>
                <a:spcPts val="0"/>
              </a:spcBef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b="1" dirty="0"/>
          </a:p>
          <a:p>
            <a:pPr marL="228600" lvl="0" indent="-228600">
              <a:spcBef>
                <a:spcPts val="0"/>
              </a:spcBef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b="1" dirty="0"/>
              <a:t>KHAIMAS’ SPECIAL SENSATION   X</a:t>
            </a:r>
            <a:br>
              <a:rPr lang="hu-HU" b="1" dirty="0"/>
            </a:br>
            <a:r>
              <a:rPr lang="hu-HU" b="1" dirty="0"/>
              <a:t>    CASEY LEOLAND VOM UNTERBERG</a:t>
            </a:r>
          </a:p>
          <a:p>
            <a:pPr marL="228600" lvl="0" indent="-88900">
              <a:buClr>
                <a:schemeClr val="dk2"/>
              </a:buClr>
              <a:buSzPts val="2200"/>
              <a:buNone/>
            </a:pPr>
            <a:endParaRPr lang="hu-HU" b="1" dirty="0"/>
          </a:p>
          <a:p>
            <a:pPr marL="228600" indent="-228600"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b="1" dirty="0"/>
              <a:t>TENYÉSZTŐ: LÉTAI BONIFÁC</a:t>
            </a:r>
          </a:p>
          <a:p>
            <a:pPr marL="228600" indent="-228600"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b="1" dirty="0"/>
          </a:p>
          <a:p>
            <a:pPr marL="228600" indent="-228600"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b="1" dirty="0"/>
              <a:t>TULAJDONOS: 	MÁTYUS ATTILA</a:t>
            </a:r>
          </a:p>
          <a:p>
            <a:pPr marL="228600" lvl="0" indent="-228600"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b="1" dirty="0"/>
          </a:p>
          <a:p>
            <a:pPr marL="0" lvl="0" indent="0">
              <a:buClr>
                <a:schemeClr val="dk2"/>
              </a:buClr>
              <a:buSzPts val="2200"/>
              <a:buNone/>
            </a:pPr>
            <a:endParaRPr lang="hu-HU" b="1" dirty="0"/>
          </a:p>
          <a:p>
            <a:endParaRPr lang="de-DE" dirty="0"/>
          </a:p>
        </p:txBody>
      </p:sp>
      <p:sp>
        <p:nvSpPr>
          <p:cNvPr id="4" name="Szövegdoboz 3"/>
          <p:cNvSpPr txBox="1"/>
          <p:nvPr/>
        </p:nvSpPr>
        <p:spPr>
          <a:xfrm>
            <a:off x="8801100" y="6347638"/>
            <a:ext cx="2788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</a:rPr>
              <a:t>8 év  </a:t>
            </a: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Wingdings" panose="05000000000000000000" pitchFamily="2" charset="2"/>
              </a:rPr>
              <a:t>   </a:t>
            </a:r>
            <a:endParaRPr lang="de-DE" sz="2200" b="1" dirty="0">
              <a:solidFill>
                <a:schemeClr val="dk1"/>
              </a:solidFill>
              <a:latin typeface="Twentieth Century"/>
              <a:ea typeface="Twentieth Century"/>
              <a:cs typeface="Twentieth Century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662F4F63-6724-6EEC-49BD-632E7F2B5F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26333"/>
          <a:stretch/>
        </p:blipFill>
        <p:spPr>
          <a:xfrm>
            <a:off x="7810650" y="2140126"/>
            <a:ext cx="3090386" cy="419481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Szív 4"/>
          <p:cNvSpPr/>
          <p:nvPr/>
        </p:nvSpPr>
        <p:spPr>
          <a:xfrm>
            <a:off x="7342376" y="1924775"/>
            <a:ext cx="914400" cy="914400"/>
          </a:xfrm>
          <a:prstGeom prst="hear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63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>
      <p:transition spd="slow">
        <p:fade thruBlk="1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6585" y="429821"/>
            <a:ext cx="10364451" cy="1596177"/>
          </a:xfrm>
        </p:spPr>
        <p:txBody>
          <a:bodyPr/>
          <a:lstStyle/>
          <a:p>
            <a:r>
              <a:rPr lang="hu-HU" sz="4300" dirty="0">
                <a:solidFill>
                  <a:srgbClr val="9B4C25"/>
                </a:solidFill>
              </a:rPr>
              <a:t>URI Z LEONKOVHO RAJA „EMIL”</a:t>
            </a:r>
            <a:br>
              <a:rPr lang="hu-HU" sz="4300" dirty="0">
                <a:solidFill>
                  <a:srgbClr val="9B4C25"/>
                </a:solidFill>
              </a:rPr>
            </a:br>
            <a:r>
              <a:rPr lang="hu-HU" sz="3200" dirty="0"/>
              <a:t>2016.02.03.</a:t>
            </a:r>
            <a:endParaRPr lang="de-DE" sz="320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16688" y="2367092"/>
            <a:ext cx="10660912" cy="3740878"/>
          </a:xfrm>
        </p:spPr>
        <p:txBody>
          <a:bodyPr>
            <a:normAutofit/>
          </a:bodyPr>
          <a:lstStyle/>
          <a:p>
            <a:pPr marL="228600" lvl="0" indent="-228600">
              <a:spcBef>
                <a:spcPts val="0"/>
              </a:spcBef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b="1" dirty="0"/>
          </a:p>
          <a:p>
            <a:pPr marL="228600" lvl="0" indent="-228600">
              <a:spcBef>
                <a:spcPts val="0"/>
              </a:spcBef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b="1" dirty="0"/>
              <a:t>WINTERHART-WEISSGOLD DANCAN-DANILO</a:t>
            </a:r>
            <a:br>
              <a:rPr lang="hu-HU" b="1" dirty="0"/>
            </a:br>
            <a:r>
              <a:rPr lang="hu-HU" b="1" dirty="0"/>
              <a:t>    X CSALÁNOSI-LEO MELODY</a:t>
            </a:r>
          </a:p>
          <a:p>
            <a:pPr marL="228600" lvl="0" indent="-88900">
              <a:buClr>
                <a:schemeClr val="dk2"/>
              </a:buClr>
              <a:buSzPts val="2200"/>
              <a:buNone/>
            </a:pPr>
            <a:endParaRPr lang="hu-HU" b="1" dirty="0"/>
          </a:p>
          <a:p>
            <a:pPr marL="228600" indent="-228600"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b="1" dirty="0"/>
              <a:t>TENYÉSZTŐ: JANA BELANSKA</a:t>
            </a:r>
          </a:p>
          <a:p>
            <a:pPr marL="228600" indent="-228600"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b="1" dirty="0"/>
          </a:p>
          <a:p>
            <a:pPr marL="228600" indent="-228600"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b="1" dirty="0"/>
              <a:t>TULAJDONOS: 	RÉVÉSZ HAJNALKA </a:t>
            </a:r>
          </a:p>
          <a:p>
            <a:pPr marL="228600" lvl="0" indent="-228600"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b="1" dirty="0"/>
          </a:p>
          <a:p>
            <a:pPr marL="0" lvl="0" indent="0">
              <a:buClr>
                <a:schemeClr val="dk2"/>
              </a:buClr>
              <a:buSzPts val="2200"/>
              <a:buNone/>
            </a:pPr>
            <a:endParaRPr lang="hu-HU" b="1" dirty="0"/>
          </a:p>
          <a:p>
            <a:endParaRPr lang="de-DE" dirty="0"/>
          </a:p>
        </p:txBody>
      </p:sp>
      <p:sp>
        <p:nvSpPr>
          <p:cNvPr id="4" name="Szövegdoboz 3"/>
          <p:cNvSpPr txBox="1"/>
          <p:nvPr/>
        </p:nvSpPr>
        <p:spPr>
          <a:xfrm>
            <a:off x="8801100" y="6347638"/>
            <a:ext cx="2788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</a:rPr>
              <a:t>8 év  </a:t>
            </a: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Wingdings" panose="05000000000000000000" pitchFamily="2" charset="2"/>
              </a:rPr>
              <a:t>   </a:t>
            </a:r>
            <a:endParaRPr lang="de-DE" sz="2200" b="1" dirty="0">
              <a:solidFill>
                <a:schemeClr val="dk1"/>
              </a:solidFill>
              <a:latin typeface="Twentieth Century"/>
              <a:ea typeface="Twentieth Century"/>
              <a:cs typeface="Twentieth Century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A89D8112-7C3E-2E81-4972-ABA1C943EE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34" b="8223"/>
          <a:stretch/>
        </p:blipFill>
        <p:spPr>
          <a:xfrm>
            <a:off x="7742426" y="2218502"/>
            <a:ext cx="3550413" cy="4129136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Szív 4"/>
          <p:cNvSpPr/>
          <p:nvPr/>
        </p:nvSpPr>
        <p:spPr>
          <a:xfrm>
            <a:off x="7285226" y="1936205"/>
            <a:ext cx="914400" cy="914400"/>
          </a:xfrm>
          <a:prstGeom prst="hear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9689F6F2-130A-B4F9-EA66-EF12EE73303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E8"/>
              </a:clrFrom>
              <a:clrTo>
                <a:srgbClr val="FFFEE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600699" y="4262421"/>
            <a:ext cx="2896105" cy="156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>
      <p:transition spd="slow">
        <p:fade thruBlk="1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7"/>
          <p:cNvSpPr txBox="1">
            <a:spLocks noGrp="1"/>
          </p:cNvSpPr>
          <p:nvPr>
            <p:ph type="title"/>
          </p:nvPr>
        </p:nvSpPr>
        <p:spPr>
          <a:xfrm>
            <a:off x="1309166" y="394548"/>
            <a:ext cx="10433252" cy="2012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ct val="100000"/>
              <a:buFont typeface="Twentieth Century"/>
              <a:buNone/>
            </a:pPr>
            <a:r>
              <a:rPr lang="hu-HU" sz="4000" dirty="0">
                <a:solidFill>
                  <a:srgbClr val="9B4C25"/>
                </a:solidFill>
              </a:rPr>
              <a:t>KÍVÁNJUK, </a:t>
            </a:r>
            <a:br>
              <a:rPr lang="hu-HU" sz="4000" dirty="0">
                <a:solidFill>
                  <a:srgbClr val="9B4C25"/>
                </a:solidFill>
              </a:rPr>
            </a:br>
            <a:r>
              <a:rPr lang="hu-HU" sz="4000" dirty="0">
                <a:solidFill>
                  <a:srgbClr val="9B4C25"/>
                </a:solidFill>
              </a:rPr>
              <a:t>HOGY VETERÁN KUTYÁINK MÉG HOSSZÚ IDŐT </a:t>
            </a:r>
            <a:br>
              <a:rPr lang="hu-HU" sz="4000" dirty="0">
                <a:solidFill>
                  <a:srgbClr val="9B4C25"/>
                </a:solidFill>
              </a:rPr>
            </a:br>
            <a:r>
              <a:rPr lang="hu-HU" sz="4000" dirty="0">
                <a:solidFill>
                  <a:srgbClr val="9B4C25"/>
                </a:solidFill>
              </a:rPr>
              <a:t>TUDJANAK TÖLTENI VELÜNK, </a:t>
            </a:r>
            <a:br>
              <a:rPr lang="hu-HU" sz="4000" dirty="0">
                <a:solidFill>
                  <a:srgbClr val="9B4C25"/>
                </a:solidFill>
              </a:rPr>
            </a:br>
            <a:r>
              <a:rPr lang="hu-HU" sz="4000" dirty="0">
                <a:solidFill>
                  <a:srgbClr val="9B4C25"/>
                </a:solidFill>
              </a:rPr>
              <a:t>BOLDOGSÁGBAN, EGÉSZSÉGBEN!</a:t>
            </a:r>
            <a:endParaRPr sz="4000" dirty="0">
              <a:solidFill>
                <a:srgbClr val="9B4C25"/>
              </a:solidFill>
            </a:endParaRPr>
          </a:p>
        </p:txBody>
      </p:sp>
      <p:pic>
        <p:nvPicPr>
          <p:cNvPr id="314" name="Google Shape;31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68391" y="2103994"/>
            <a:ext cx="5070162" cy="47488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B7B7B7"/>
            </a:gs>
          </a:gsLst>
          <a:lin ang="5400000" scaled="0"/>
        </a:gra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2"/>
          <p:cNvSpPr txBox="1">
            <a:spLocks noGrp="1"/>
          </p:cNvSpPr>
          <p:nvPr>
            <p:ph type="title"/>
          </p:nvPr>
        </p:nvSpPr>
        <p:spPr>
          <a:xfrm>
            <a:off x="811382" y="635294"/>
            <a:ext cx="1020901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ct val="100000"/>
              <a:buFont typeface="Twentieth Century"/>
              <a:buNone/>
            </a:pPr>
            <a:r>
              <a:rPr lang="hu-HU" sz="4800" dirty="0">
                <a:solidFill>
                  <a:srgbClr val="9B4C25"/>
                </a:solidFill>
              </a:rPr>
              <a:t>MEDVEBERGI MASZKOS EBONY „LILLY</a:t>
            </a:r>
            <a:r>
              <a:rPr lang="hu-HU" sz="5300" dirty="0">
                <a:solidFill>
                  <a:srgbClr val="9B4C25"/>
                </a:solidFill>
              </a:rPr>
              <a:t>”</a:t>
            </a:r>
            <a:br>
              <a:rPr lang="hu-HU" sz="5300" dirty="0">
                <a:solidFill>
                  <a:srgbClr val="9B4C25"/>
                </a:solidFill>
              </a:rPr>
            </a:br>
            <a:r>
              <a:rPr lang="hu-HU" dirty="0"/>
              <a:t>2011.08.11.</a:t>
            </a:r>
            <a:endParaRPr dirty="0"/>
          </a:p>
        </p:txBody>
      </p:sp>
      <p:sp>
        <p:nvSpPr>
          <p:cNvPr id="182" name="Google Shape;182;p22"/>
          <p:cNvSpPr txBox="1">
            <a:spLocks noGrp="1"/>
          </p:cNvSpPr>
          <p:nvPr>
            <p:ph type="body" idx="1"/>
          </p:nvPr>
        </p:nvSpPr>
        <p:spPr>
          <a:xfrm>
            <a:off x="443345" y="2711460"/>
            <a:ext cx="8136611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DANTE V. DREIBURGENLAND  X</a:t>
            </a:r>
            <a:br>
              <a:rPr lang="hu-HU" sz="2200" b="1" dirty="0"/>
            </a:br>
            <a:r>
              <a:rPr lang="hu-HU" sz="2200" b="1" dirty="0"/>
              <a:t>   MEDVEBERGI MASZKOS BUXA </a:t>
            </a:r>
            <a:endParaRPr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  ÉS TULAJDONOS: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</a:pPr>
            <a:r>
              <a:rPr lang="hu-HU" sz="2200" b="1" dirty="0"/>
              <a:t>	FIKÓNÉ KUTASI BEATRIX, </a:t>
            </a:r>
            <a:br>
              <a:rPr lang="hu-HU" sz="2200" b="1" dirty="0"/>
            </a:br>
            <a:r>
              <a:rPr lang="hu-HU" sz="2200" b="1" dirty="0"/>
              <a:t>	DR. FIKÓ FRUZSINA</a:t>
            </a:r>
            <a:endParaRPr dirty="0"/>
          </a:p>
        </p:txBody>
      </p:sp>
      <p:sp>
        <p:nvSpPr>
          <p:cNvPr id="183" name="Google Shape;183;p22"/>
          <p:cNvSpPr txBox="1"/>
          <p:nvPr/>
        </p:nvSpPr>
        <p:spPr>
          <a:xfrm>
            <a:off x="8285031" y="6288887"/>
            <a:ext cx="272934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12 év, 5 hónap  ☺</a:t>
            </a:r>
            <a:endParaRPr sz="2200" b="1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2"/>
          <a:stretch/>
        </p:blipFill>
        <p:spPr>
          <a:xfrm>
            <a:off x="8019716" y="1787235"/>
            <a:ext cx="2994660" cy="4501651"/>
          </a:xfrm>
          <a:prstGeom prst="rect">
            <a:avLst/>
          </a:prstGeom>
          <a:noFill/>
          <a:ln w="12700" cap="flat" cmpd="sng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Szív 5"/>
          <p:cNvSpPr/>
          <p:nvPr/>
        </p:nvSpPr>
        <p:spPr>
          <a:xfrm>
            <a:off x="7556492" y="1498895"/>
            <a:ext cx="914400" cy="914400"/>
          </a:xfrm>
          <a:prstGeom prst="hear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B7B7B7"/>
            </a:gs>
          </a:gsLst>
          <a:lin ang="5400000" scaled="0"/>
        </a:gra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>
            <a:spLocks noGrp="1"/>
          </p:cNvSpPr>
          <p:nvPr>
            <p:ph type="title"/>
          </p:nvPr>
        </p:nvSpPr>
        <p:spPr>
          <a:xfrm>
            <a:off x="902396" y="405614"/>
            <a:ext cx="9751817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4800"/>
              <a:buFont typeface="Twentieth Century"/>
              <a:buNone/>
            </a:pPr>
            <a:r>
              <a:rPr lang="hu-HU" sz="4800" dirty="0">
                <a:solidFill>
                  <a:srgbClr val="9B4C25"/>
                </a:solidFill>
              </a:rPr>
              <a:t>PILISVÖLGYI NEMES DEMI MOORE</a:t>
            </a:r>
            <a:br>
              <a:rPr lang="hu-HU" dirty="0"/>
            </a:br>
            <a:r>
              <a:rPr lang="hu-HU" dirty="0"/>
              <a:t>2012.10.30.</a:t>
            </a:r>
            <a:endParaRPr dirty="0"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1"/>
          </p:nvPr>
        </p:nvSpPr>
        <p:spPr>
          <a:xfrm>
            <a:off x="332509" y="2334548"/>
            <a:ext cx="8136611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DR. HOUSE MEMBER OF THE LEOGANG X</a:t>
            </a:r>
            <a:br>
              <a:rPr lang="hu-HU" sz="2200" b="1" dirty="0"/>
            </a:br>
            <a:r>
              <a:rPr lang="hu-HU" sz="2200" b="1" dirty="0"/>
              <a:t>KESSY LÖWE V. BLUMENGARTEN</a:t>
            </a: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 ÉS TULAJDONOS: </a:t>
            </a:r>
            <a:br>
              <a:rPr lang="hu-HU" sz="2200" b="1" dirty="0"/>
            </a:br>
            <a:r>
              <a:rPr lang="hu-HU" sz="2200" b="1" dirty="0"/>
              <a:t>KORAI JÁNOS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228600"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C.I.B., HJCH, HCH, HSCH, HGrCH, ROCH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</p:txBody>
      </p:sp>
      <p:sp>
        <p:nvSpPr>
          <p:cNvPr id="167" name="Google Shape;167;p20"/>
          <p:cNvSpPr txBox="1"/>
          <p:nvPr/>
        </p:nvSpPr>
        <p:spPr>
          <a:xfrm>
            <a:off x="7924813" y="6023414"/>
            <a:ext cx="2729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11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év 3 hónap 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Wingdings" panose="05000000000000000000" pitchFamily="2" charset="2"/>
              </a:rPr>
              <a:t></a:t>
            </a:r>
            <a:endParaRPr sz="2200" b="1" i="0" u="none" strike="noStrike" cap="none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" r="6193"/>
          <a:stretch/>
        </p:blipFill>
        <p:spPr>
          <a:xfrm>
            <a:off x="6664036" y="2144032"/>
            <a:ext cx="4946086" cy="3781212"/>
          </a:xfrm>
          <a:prstGeom prst="rect">
            <a:avLst/>
          </a:prstGeom>
          <a:noFill/>
          <a:ln w="12700" cap="flat" cmpd="sng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Szív 5"/>
          <p:cNvSpPr/>
          <p:nvPr/>
        </p:nvSpPr>
        <p:spPr>
          <a:xfrm>
            <a:off x="6206836" y="1837766"/>
            <a:ext cx="914400" cy="914400"/>
          </a:xfrm>
          <a:prstGeom prst="hear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39474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B7B7B7"/>
            </a:gs>
          </a:gsLst>
          <a:lin ang="5400000" scaled="0"/>
        </a:gra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1"/>
          <p:cNvSpPr txBox="1">
            <a:spLocks noGrp="1"/>
          </p:cNvSpPr>
          <p:nvPr>
            <p:ph type="title"/>
          </p:nvPr>
        </p:nvSpPr>
        <p:spPr>
          <a:xfrm>
            <a:off x="569818" y="269191"/>
            <a:ext cx="9751817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4800"/>
              <a:buFont typeface="Twentieth Century"/>
              <a:buNone/>
            </a:pPr>
            <a:r>
              <a:rPr lang="hu-HU" sz="4800" dirty="0">
                <a:solidFill>
                  <a:srgbClr val="9B4C25"/>
                </a:solidFill>
              </a:rPr>
              <a:t>CASEY LEOLAND VOM UNTERBERG</a:t>
            </a:r>
            <a:br>
              <a:rPr lang="hu-HU" dirty="0"/>
            </a:br>
            <a:r>
              <a:rPr lang="hu-HU" dirty="0"/>
              <a:t>2011.11.07. - 2023.01.18.</a:t>
            </a:r>
            <a:endParaRPr dirty="0"/>
          </a:p>
        </p:txBody>
      </p:sp>
      <p:sp>
        <p:nvSpPr>
          <p:cNvPr id="174" name="Google Shape;174;p21"/>
          <p:cNvSpPr txBox="1">
            <a:spLocks noGrp="1"/>
          </p:cNvSpPr>
          <p:nvPr>
            <p:ph type="body" idx="1"/>
          </p:nvPr>
        </p:nvSpPr>
        <p:spPr>
          <a:xfrm>
            <a:off x="569818" y="2008910"/>
            <a:ext cx="6262255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LORD LÖWE V. GUT EIFERSLOHN  X   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</a:pPr>
            <a:r>
              <a:rPr lang="hu-HU" sz="2200" b="1" dirty="0"/>
              <a:t>   ALTONASTIGENS SOUNDLESS NOTES </a:t>
            </a:r>
            <a:endParaRPr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TENYÉSZTŐ: DR. JENEI ISTVÁN</a:t>
            </a: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TULAJDONOS: LÉTAI BONIFÁC</a:t>
            </a: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Char char="❖"/>
            </a:pPr>
            <a:r>
              <a:rPr lang="hu-HU" sz="2200" b="1" dirty="0"/>
              <a:t>HCH, HSCH, HVCH</a:t>
            </a:r>
            <a:endParaRPr sz="2200" b="1" dirty="0"/>
          </a:p>
        </p:txBody>
      </p:sp>
      <p:sp>
        <p:nvSpPr>
          <p:cNvPr id="175" name="Google Shape;175;p21"/>
          <p:cNvSpPr txBox="1"/>
          <p:nvPr/>
        </p:nvSpPr>
        <p:spPr>
          <a:xfrm>
            <a:off x="7116416" y="6017224"/>
            <a:ext cx="4202747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11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év, </a:t>
            </a: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2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hónap</a:t>
            </a: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     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 run free</a:t>
            </a:r>
            <a:r>
              <a:rPr lang="en-DE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…</a:t>
            </a:r>
            <a:endParaRPr sz="2200" b="1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176" name="Google Shape;17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14654" y="2072459"/>
            <a:ext cx="5334000" cy="3449782"/>
          </a:xfrm>
          <a:prstGeom prst="rect">
            <a:avLst/>
          </a:prstGeom>
          <a:noFill/>
          <a:ln w="12700" cap="flat" cmpd="sng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Szív 5"/>
          <p:cNvSpPr/>
          <p:nvPr/>
        </p:nvSpPr>
        <p:spPr>
          <a:xfrm>
            <a:off x="5957454" y="1824450"/>
            <a:ext cx="914400" cy="914400"/>
          </a:xfrm>
          <a:prstGeom prst="heart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3775" y="469927"/>
            <a:ext cx="10364451" cy="1596177"/>
          </a:xfrm>
        </p:spPr>
        <p:txBody>
          <a:bodyPr/>
          <a:lstStyle/>
          <a:p>
            <a:r>
              <a:rPr lang="hu-HU" sz="4300" dirty="0">
                <a:solidFill>
                  <a:srgbClr val="9B4C25"/>
                </a:solidFill>
              </a:rPr>
              <a:t>MEDVEBERGI MASZKOS HARLEY</a:t>
            </a:r>
            <a:br>
              <a:rPr lang="hu-HU" dirty="0"/>
            </a:br>
            <a:r>
              <a:rPr lang="hu-HU" sz="3200" dirty="0"/>
              <a:t>2013.01.30. - 2024.01.04. </a:t>
            </a:r>
            <a:endParaRPr lang="de-DE" sz="320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16688" y="2367092"/>
            <a:ext cx="10660912" cy="3740878"/>
          </a:xfrm>
        </p:spPr>
        <p:txBody>
          <a:bodyPr>
            <a:normAutofit/>
          </a:bodyPr>
          <a:lstStyle/>
          <a:p>
            <a:pPr marL="228600" lvl="0" indent="-228600">
              <a:spcBef>
                <a:spcPts val="0"/>
              </a:spcBef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b="1" dirty="0"/>
          </a:p>
          <a:p>
            <a:pPr marL="228600" lvl="0" indent="-228600">
              <a:spcBef>
                <a:spcPts val="0"/>
              </a:spcBef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b="1" dirty="0"/>
              <a:t>NANDO JUNIOR LEO V. JERICHOWER LAND</a:t>
            </a:r>
            <a:br>
              <a:rPr lang="hu-HU" b="1" dirty="0"/>
            </a:br>
            <a:r>
              <a:rPr lang="hu-HU" b="1" dirty="0"/>
              <a:t>    X MEDVEBERGI MASZKOS BUXA</a:t>
            </a:r>
          </a:p>
          <a:p>
            <a:pPr marL="228600" lvl="0" indent="-88900">
              <a:buClr>
                <a:schemeClr val="dk2"/>
              </a:buClr>
              <a:buSzPts val="2200"/>
              <a:buNone/>
            </a:pPr>
            <a:endParaRPr lang="hu-HU" b="1" dirty="0"/>
          </a:p>
          <a:p>
            <a:pPr marL="228600" indent="-228600"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b="1" dirty="0"/>
              <a:t>TENYÉSZTŐ: FIKÓNÉ KUTASI BEATRIX ÉS</a:t>
            </a:r>
            <a:br>
              <a:rPr lang="hu-HU" b="1" dirty="0"/>
            </a:br>
            <a:r>
              <a:rPr lang="hu-HU" b="1" dirty="0"/>
              <a:t>DR. FIKÓ FRUZSINA</a:t>
            </a:r>
          </a:p>
          <a:p>
            <a:pPr marL="228600" lvl="0" indent="-228600"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b="1" dirty="0"/>
          </a:p>
          <a:p>
            <a:pPr marL="228600" lvl="0" indent="-228600"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b="1" dirty="0"/>
              <a:t>TULAJDONOS: IGLÓI ZSUZSANNA</a:t>
            </a:r>
          </a:p>
          <a:p>
            <a:endParaRPr lang="de-DE" dirty="0"/>
          </a:p>
        </p:txBody>
      </p:sp>
      <p:sp>
        <p:nvSpPr>
          <p:cNvPr id="4" name="Szövegdoboz 3"/>
          <p:cNvSpPr txBox="1"/>
          <p:nvPr/>
        </p:nvSpPr>
        <p:spPr>
          <a:xfrm>
            <a:off x="7532370" y="6260368"/>
            <a:ext cx="36205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</a:rPr>
              <a:t>10 év 11 hónap </a:t>
            </a: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Wingdings" panose="05000000000000000000" pitchFamily="2" charset="2"/>
              </a:rPr>
              <a:t>   run free …</a:t>
            </a:r>
            <a:endParaRPr lang="de-DE" sz="2200" b="1" dirty="0">
              <a:solidFill>
                <a:schemeClr val="dk1"/>
              </a:solidFill>
              <a:latin typeface="Twentieth Century"/>
              <a:ea typeface="Twentieth Century"/>
              <a:cs typeface="Twentieth Century"/>
            </a:endParaRPr>
          </a:p>
        </p:txBody>
      </p:sp>
      <p:pic>
        <p:nvPicPr>
          <p:cNvPr id="6" name="Picture 2" descr="Nincs elérhető leírá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426" y="2227704"/>
            <a:ext cx="3024498" cy="4032664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ív 4"/>
          <p:cNvSpPr/>
          <p:nvPr/>
        </p:nvSpPr>
        <p:spPr>
          <a:xfrm>
            <a:off x="7285226" y="1936205"/>
            <a:ext cx="914400" cy="914400"/>
          </a:xfrm>
          <a:prstGeom prst="hear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8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B7B7B7"/>
            </a:gs>
          </a:gsLst>
          <a:lin ang="5400000" scaled="0"/>
        </a:gra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1"/>
          <p:cNvSpPr txBox="1">
            <a:spLocks noGrp="1"/>
          </p:cNvSpPr>
          <p:nvPr>
            <p:ph type="title"/>
          </p:nvPr>
        </p:nvSpPr>
        <p:spPr>
          <a:xfrm>
            <a:off x="547265" y="451416"/>
            <a:ext cx="9751817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4800"/>
              <a:buFont typeface="Twentieth Century"/>
              <a:buNone/>
            </a:pPr>
            <a:r>
              <a:rPr lang="hu-HU" sz="4300" dirty="0">
                <a:solidFill>
                  <a:srgbClr val="9B4C25"/>
                </a:solidFill>
              </a:rPr>
              <a:t>ZABOO V. SISSY-HAUS  „ZEBUS”</a:t>
            </a:r>
            <a:br>
              <a:rPr lang="hu-HU" sz="4300" dirty="0"/>
            </a:br>
            <a:r>
              <a:rPr lang="hu-HU" dirty="0"/>
              <a:t>2013.03.11.</a:t>
            </a:r>
            <a:endParaRPr dirty="0"/>
          </a:p>
        </p:txBody>
      </p:sp>
      <p:sp>
        <p:nvSpPr>
          <p:cNvPr id="174" name="Google Shape;174;p21"/>
          <p:cNvSpPr txBox="1">
            <a:spLocks noGrp="1"/>
          </p:cNvSpPr>
          <p:nvPr>
            <p:ph type="body" idx="1"/>
          </p:nvPr>
        </p:nvSpPr>
        <p:spPr>
          <a:xfrm>
            <a:off x="547265" y="2168239"/>
            <a:ext cx="6262255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 </a:t>
            </a:r>
            <a:r>
              <a:rPr lang="hu-HU" sz="2400" b="1" dirty="0"/>
              <a:t>VIKING V. SISSY-HAUS  X   </a:t>
            </a:r>
            <a:endParaRPr sz="2400"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</a:pPr>
            <a:r>
              <a:rPr lang="hu-HU" sz="2400" b="1" dirty="0"/>
              <a:t>	TABOO V. SISSY-HAUS </a:t>
            </a:r>
            <a:endParaRPr sz="2400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4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400" b="1" dirty="0"/>
              <a:t>TENYÉSZTŐ: VIDA JÓZSEF, </a:t>
            </a:r>
            <a:br>
              <a:rPr lang="hu-HU" sz="2400" b="1" dirty="0"/>
            </a:br>
            <a:r>
              <a:rPr lang="hu-HU" sz="2400" b="1" dirty="0"/>
              <a:t>			KEREKES MÁRIA </a:t>
            </a:r>
            <a:endParaRPr sz="24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400" b="1" dirty="0"/>
              <a:t>TULAJDONOS: KEREKES CSABA,</a:t>
            </a:r>
            <a:br>
              <a:rPr lang="hu-HU" sz="2400" b="1" dirty="0"/>
            </a:br>
            <a:r>
              <a:rPr lang="hu-HU" sz="2400" b="1" dirty="0"/>
              <a:t>			DR. GLÖCKLER NÓRA</a:t>
            </a:r>
            <a:endParaRPr sz="24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Char char="❖"/>
            </a:pPr>
            <a:endParaRPr sz="2200" b="1" dirty="0"/>
          </a:p>
        </p:txBody>
      </p:sp>
      <p:sp>
        <p:nvSpPr>
          <p:cNvPr id="175" name="Google Shape;175;p21"/>
          <p:cNvSpPr txBox="1"/>
          <p:nvPr/>
        </p:nvSpPr>
        <p:spPr>
          <a:xfrm>
            <a:off x="8735289" y="6176553"/>
            <a:ext cx="272934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10 év 10 hónap  ☺</a:t>
            </a:r>
            <a:endParaRPr sz="2200" b="1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519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04" t="24848" r="3131" b="13334"/>
          <a:stretch/>
        </p:blipFill>
        <p:spPr>
          <a:xfrm>
            <a:off x="7038120" y="1854639"/>
            <a:ext cx="4447321" cy="423949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Szív 4"/>
          <p:cNvSpPr/>
          <p:nvPr/>
        </p:nvSpPr>
        <p:spPr>
          <a:xfrm>
            <a:off x="6580920" y="1519282"/>
            <a:ext cx="914400" cy="914400"/>
          </a:xfrm>
          <a:prstGeom prst="hear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96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>
            <a:spLocks noGrp="1"/>
          </p:cNvSpPr>
          <p:nvPr>
            <p:ph type="title"/>
          </p:nvPr>
        </p:nvSpPr>
        <p:spPr>
          <a:xfrm>
            <a:off x="1054728" y="356283"/>
            <a:ext cx="9751817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4800"/>
              <a:buFont typeface="Twentieth Century"/>
              <a:buNone/>
            </a:pPr>
            <a:r>
              <a:rPr lang="hu-HU" sz="4800" dirty="0">
                <a:solidFill>
                  <a:srgbClr val="9B4C25"/>
                </a:solidFill>
              </a:rPr>
              <a:t>LIONS FROM  FAIRY TALE ASLAN „ASI”</a:t>
            </a:r>
            <a:br>
              <a:rPr lang="hu-HU" dirty="0"/>
            </a:br>
            <a:r>
              <a:rPr lang="hu-HU" dirty="0"/>
              <a:t>2012.12.26. - 2023.07.31.</a:t>
            </a:r>
            <a:endParaRPr dirty="0"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1"/>
          </p:nvPr>
        </p:nvSpPr>
        <p:spPr>
          <a:xfrm>
            <a:off x="166254" y="2294966"/>
            <a:ext cx="8136611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DUVASGARDENS PERFECT PUZZEL X</a:t>
            </a:r>
            <a:br>
              <a:rPr lang="hu-HU" sz="2200" b="1" dirty="0"/>
            </a:br>
            <a:r>
              <a:rPr lang="hu-HU" sz="2200" b="1" dirty="0"/>
              <a:t>DOROTHY DIAMANT VON BERGEN „DOTTI”</a:t>
            </a: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indent="-228600"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TENYÉSZTŐ: KOMENDÁNT-FÜLÖP ADRIENN </a:t>
            </a: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</a:pPr>
            <a:endParaRPr lang="hu-HU"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 TULAJDONOS: KOMENDÁNT-FÜLÖP ADRIENN, 				KOMENDÁNT PÉTER</a:t>
            </a:r>
            <a:br>
              <a:rPr lang="hu-HU" sz="2200" b="1" dirty="0"/>
            </a:br>
            <a:endParaRPr lang="hu-HU"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</p:txBody>
      </p:sp>
      <p:sp>
        <p:nvSpPr>
          <p:cNvPr id="167" name="Google Shape;167;p20"/>
          <p:cNvSpPr txBox="1"/>
          <p:nvPr/>
        </p:nvSpPr>
        <p:spPr>
          <a:xfrm>
            <a:off x="8039806" y="5872433"/>
            <a:ext cx="3218744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10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év 7 hónap    run free…</a:t>
            </a:r>
            <a:endParaRPr sz="2200" b="1" i="0" u="none" strike="noStrike" cap="none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1" t="4980" r="24932" b="18044"/>
          <a:stretch/>
        </p:blipFill>
        <p:spPr>
          <a:xfrm>
            <a:off x="6968836" y="1802813"/>
            <a:ext cx="5043054" cy="3871301"/>
          </a:xfrm>
          <a:prstGeom prst="rect">
            <a:avLst/>
          </a:prstGeom>
          <a:noFill/>
          <a:ln w="12700" cap="flat" cmpd="sng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Szív 4"/>
          <p:cNvSpPr/>
          <p:nvPr/>
        </p:nvSpPr>
        <p:spPr>
          <a:xfrm>
            <a:off x="6511636" y="1624944"/>
            <a:ext cx="914400" cy="914400"/>
          </a:xfrm>
          <a:prstGeom prst="hear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97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>
            <a:spLocks noGrp="1"/>
          </p:cNvSpPr>
          <p:nvPr>
            <p:ph type="title"/>
          </p:nvPr>
        </p:nvSpPr>
        <p:spPr>
          <a:xfrm>
            <a:off x="1013163" y="352318"/>
            <a:ext cx="9751817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4800"/>
              <a:buFont typeface="Twentieth Century"/>
              <a:buNone/>
            </a:pPr>
            <a:r>
              <a:rPr lang="hu-HU" sz="4800" dirty="0">
                <a:solidFill>
                  <a:srgbClr val="9B4C25"/>
                </a:solidFill>
              </a:rPr>
              <a:t>ARMAGEDDON JUNIOR  </a:t>
            </a:r>
            <a:br>
              <a:rPr lang="hu-HU" sz="4800" dirty="0">
                <a:solidFill>
                  <a:srgbClr val="9B4C25"/>
                </a:solidFill>
              </a:rPr>
            </a:br>
            <a:r>
              <a:rPr lang="hu-HU" sz="4800" dirty="0">
                <a:solidFill>
                  <a:srgbClr val="9B4C25"/>
                </a:solidFill>
              </a:rPr>
              <a:t>THE MAJESTIC LION „JUNIOR”</a:t>
            </a:r>
            <a:br>
              <a:rPr lang="hu-HU" dirty="0"/>
            </a:br>
            <a:r>
              <a:rPr lang="hu-HU" dirty="0"/>
              <a:t>2013.03.27. - 2023.06.19.</a:t>
            </a:r>
            <a:endParaRPr dirty="0"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1"/>
          </p:nvPr>
        </p:nvSpPr>
        <p:spPr>
          <a:xfrm>
            <a:off x="471054" y="2533314"/>
            <a:ext cx="8136611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DR. HOUSE MEMBER OF THE LEOGANG X</a:t>
            </a:r>
            <a:br>
              <a:rPr lang="hu-HU" sz="2200" b="1" dirty="0"/>
            </a:br>
            <a:r>
              <a:rPr lang="hu-HU" sz="2200" b="1" dirty="0"/>
              <a:t>NAMUPALAN CHRISTMAS CAROL „CLEO”</a:t>
            </a: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TENYÉSZTŐ: DANDÉ ANDRÁS</a:t>
            </a:r>
          </a:p>
          <a:p>
            <a:pPr marL="228600" lvl="0" indent="-228600"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TULAJDONOS: DANDÉNÉ BÓNUS KLÁRA</a:t>
            </a:r>
            <a:br>
              <a:rPr lang="hu-HU" sz="2200" b="1" dirty="0"/>
            </a:br>
            <a:endParaRPr lang="hu-HU"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</p:txBody>
      </p:sp>
      <p:sp>
        <p:nvSpPr>
          <p:cNvPr id="167" name="Google Shape;167;p20"/>
          <p:cNvSpPr txBox="1"/>
          <p:nvPr/>
        </p:nvSpPr>
        <p:spPr>
          <a:xfrm>
            <a:off x="7751422" y="6330415"/>
            <a:ext cx="3433767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10 év </a:t>
            </a: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2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hónap   run free…</a:t>
            </a:r>
            <a:endParaRPr sz="2200" b="1" i="0" u="none" strike="noStrike" cap="none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D9F41B4-A1AA-2E1F-7E79-48CA45CEE2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20334"/>
          <a:stretch/>
        </p:blipFill>
        <p:spPr>
          <a:xfrm rot="5400000">
            <a:off x="7192654" y="2295262"/>
            <a:ext cx="4216517" cy="3969524"/>
          </a:xfrm>
          <a:prstGeom prst="rect">
            <a:avLst/>
          </a:prstGeom>
          <a:noFill/>
          <a:ln w="12700" cap="flat" cmpd="sng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Szív 5"/>
          <p:cNvSpPr/>
          <p:nvPr/>
        </p:nvSpPr>
        <p:spPr>
          <a:xfrm>
            <a:off x="6837022" y="1959277"/>
            <a:ext cx="914400" cy="914400"/>
          </a:xfrm>
          <a:prstGeom prst="hear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7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seppecske">
  <a:themeElements>
    <a:clrScheme name="Cseppecske">
      <a:dk1>
        <a:srgbClr val="000000"/>
      </a:dk1>
      <a:lt1>
        <a:srgbClr val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seppecske">
    <a:dk1>
      <a:srgbClr val="000000"/>
    </a:dk1>
    <a:lt1>
      <a:srgbClr val="FFFFFF"/>
    </a:lt1>
    <a:dk2>
      <a:srgbClr val="355071"/>
    </a:dk2>
    <a:lt2>
      <a:srgbClr val="AABED7"/>
    </a:lt2>
    <a:accent1>
      <a:srgbClr val="2FA3EE"/>
    </a:accent1>
    <a:accent2>
      <a:srgbClr val="4BCAAD"/>
    </a:accent2>
    <a:accent3>
      <a:srgbClr val="86C157"/>
    </a:accent3>
    <a:accent4>
      <a:srgbClr val="D99C3F"/>
    </a:accent4>
    <a:accent5>
      <a:srgbClr val="CE6633"/>
    </a:accent5>
    <a:accent6>
      <a:srgbClr val="A35DD1"/>
    </a:accent6>
    <a:hlink>
      <a:srgbClr val="56BCFE"/>
    </a:hlink>
    <a:folHlink>
      <a:srgbClr val="97C5E3"/>
    </a:folHlink>
  </a:clrScheme>
</a:themeOverride>
</file>

<file path=ppt/theme/themeOverride2.xml><?xml version="1.0" encoding="utf-8"?>
<a:themeOverride xmlns:a="http://schemas.openxmlformats.org/drawingml/2006/main">
  <a:clrScheme name="Cseppecske">
    <a:dk1>
      <a:srgbClr val="000000"/>
    </a:dk1>
    <a:lt1>
      <a:srgbClr val="FFFFFF"/>
    </a:lt1>
    <a:dk2>
      <a:srgbClr val="355071"/>
    </a:dk2>
    <a:lt2>
      <a:srgbClr val="AABED7"/>
    </a:lt2>
    <a:accent1>
      <a:srgbClr val="2FA3EE"/>
    </a:accent1>
    <a:accent2>
      <a:srgbClr val="4BCAAD"/>
    </a:accent2>
    <a:accent3>
      <a:srgbClr val="86C157"/>
    </a:accent3>
    <a:accent4>
      <a:srgbClr val="D99C3F"/>
    </a:accent4>
    <a:accent5>
      <a:srgbClr val="CE6633"/>
    </a:accent5>
    <a:accent6>
      <a:srgbClr val="A35DD1"/>
    </a:accent6>
    <a:hlink>
      <a:srgbClr val="56BCFE"/>
    </a:hlink>
    <a:folHlink>
      <a:srgbClr val="97C5E3"/>
    </a:folHlink>
  </a:clrScheme>
</a:themeOverride>
</file>

<file path=ppt/theme/themeOverride3.xml><?xml version="1.0" encoding="utf-8"?>
<a:themeOverride xmlns:a="http://schemas.openxmlformats.org/drawingml/2006/main">
  <a:clrScheme name="Cseppecske">
    <a:dk1>
      <a:srgbClr val="000000"/>
    </a:dk1>
    <a:lt1>
      <a:srgbClr val="FFFFFF"/>
    </a:lt1>
    <a:dk2>
      <a:srgbClr val="355071"/>
    </a:dk2>
    <a:lt2>
      <a:srgbClr val="AABED7"/>
    </a:lt2>
    <a:accent1>
      <a:srgbClr val="2FA3EE"/>
    </a:accent1>
    <a:accent2>
      <a:srgbClr val="4BCAAD"/>
    </a:accent2>
    <a:accent3>
      <a:srgbClr val="86C157"/>
    </a:accent3>
    <a:accent4>
      <a:srgbClr val="D99C3F"/>
    </a:accent4>
    <a:accent5>
      <a:srgbClr val="CE6633"/>
    </a:accent5>
    <a:accent6>
      <a:srgbClr val="A35DD1"/>
    </a:accent6>
    <a:hlink>
      <a:srgbClr val="56BCFE"/>
    </a:hlink>
    <a:folHlink>
      <a:srgbClr val="97C5E3"/>
    </a:folHlink>
  </a:clrScheme>
</a:themeOverride>
</file>

<file path=ppt/theme/themeOverride4.xml><?xml version="1.0" encoding="utf-8"?>
<a:themeOverride xmlns:a="http://schemas.openxmlformats.org/drawingml/2006/main">
  <a:clrScheme name="Cseppecske">
    <a:dk1>
      <a:srgbClr val="000000"/>
    </a:dk1>
    <a:lt1>
      <a:srgbClr val="FFFFFF"/>
    </a:lt1>
    <a:dk2>
      <a:srgbClr val="355071"/>
    </a:dk2>
    <a:lt2>
      <a:srgbClr val="AABED7"/>
    </a:lt2>
    <a:accent1>
      <a:srgbClr val="2FA3EE"/>
    </a:accent1>
    <a:accent2>
      <a:srgbClr val="4BCAAD"/>
    </a:accent2>
    <a:accent3>
      <a:srgbClr val="86C157"/>
    </a:accent3>
    <a:accent4>
      <a:srgbClr val="D99C3F"/>
    </a:accent4>
    <a:accent5>
      <a:srgbClr val="CE6633"/>
    </a:accent5>
    <a:accent6>
      <a:srgbClr val="A35DD1"/>
    </a:accent6>
    <a:hlink>
      <a:srgbClr val="56BCFE"/>
    </a:hlink>
    <a:folHlink>
      <a:srgbClr val="97C5E3"/>
    </a:folHlink>
  </a:clrScheme>
</a:themeOverride>
</file>

<file path=ppt/theme/themeOverride5.xml><?xml version="1.0" encoding="utf-8"?>
<a:themeOverride xmlns:a="http://schemas.openxmlformats.org/drawingml/2006/main">
  <a:clrScheme name="Cseppecske">
    <a:dk1>
      <a:srgbClr val="000000"/>
    </a:dk1>
    <a:lt1>
      <a:srgbClr val="FFFFFF"/>
    </a:lt1>
    <a:dk2>
      <a:srgbClr val="355071"/>
    </a:dk2>
    <a:lt2>
      <a:srgbClr val="AABED7"/>
    </a:lt2>
    <a:accent1>
      <a:srgbClr val="2FA3EE"/>
    </a:accent1>
    <a:accent2>
      <a:srgbClr val="4BCAAD"/>
    </a:accent2>
    <a:accent3>
      <a:srgbClr val="86C157"/>
    </a:accent3>
    <a:accent4>
      <a:srgbClr val="D99C3F"/>
    </a:accent4>
    <a:accent5>
      <a:srgbClr val="CE6633"/>
    </a:accent5>
    <a:accent6>
      <a:srgbClr val="A35DD1"/>
    </a:accent6>
    <a:hlink>
      <a:srgbClr val="56BCFE"/>
    </a:hlink>
    <a:folHlink>
      <a:srgbClr val="97C5E3"/>
    </a:folHlink>
  </a:clrScheme>
</a:themeOverride>
</file>

<file path=ppt/theme/themeOverride6.xml><?xml version="1.0" encoding="utf-8"?>
<a:themeOverride xmlns:a="http://schemas.openxmlformats.org/drawingml/2006/main">
  <a:clrScheme name="Cseppecske">
    <a:dk1>
      <a:srgbClr val="000000"/>
    </a:dk1>
    <a:lt1>
      <a:srgbClr val="FFFFFF"/>
    </a:lt1>
    <a:dk2>
      <a:srgbClr val="355071"/>
    </a:dk2>
    <a:lt2>
      <a:srgbClr val="AABED7"/>
    </a:lt2>
    <a:accent1>
      <a:srgbClr val="2FA3EE"/>
    </a:accent1>
    <a:accent2>
      <a:srgbClr val="4BCAAD"/>
    </a:accent2>
    <a:accent3>
      <a:srgbClr val="86C157"/>
    </a:accent3>
    <a:accent4>
      <a:srgbClr val="D99C3F"/>
    </a:accent4>
    <a:accent5>
      <a:srgbClr val="CE6633"/>
    </a:accent5>
    <a:accent6>
      <a:srgbClr val="A35DD1"/>
    </a:accent6>
    <a:hlink>
      <a:srgbClr val="56BCFE"/>
    </a:hlink>
    <a:folHlink>
      <a:srgbClr val="97C5E3"/>
    </a:folHlink>
  </a:clrScheme>
</a:themeOverride>
</file>

<file path=ppt/theme/themeOverride7.xml><?xml version="1.0" encoding="utf-8"?>
<a:themeOverride xmlns:a="http://schemas.openxmlformats.org/drawingml/2006/main">
  <a:clrScheme name="Cseppecske">
    <a:dk1>
      <a:srgbClr val="000000"/>
    </a:dk1>
    <a:lt1>
      <a:srgbClr val="FFFFFF"/>
    </a:lt1>
    <a:dk2>
      <a:srgbClr val="355071"/>
    </a:dk2>
    <a:lt2>
      <a:srgbClr val="AABED7"/>
    </a:lt2>
    <a:accent1>
      <a:srgbClr val="2FA3EE"/>
    </a:accent1>
    <a:accent2>
      <a:srgbClr val="4BCAAD"/>
    </a:accent2>
    <a:accent3>
      <a:srgbClr val="86C157"/>
    </a:accent3>
    <a:accent4>
      <a:srgbClr val="D99C3F"/>
    </a:accent4>
    <a:accent5>
      <a:srgbClr val="CE6633"/>
    </a:accent5>
    <a:accent6>
      <a:srgbClr val="A35DD1"/>
    </a:accent6>
    <a:hlink>
      <a:srgbClr val="56BCFE"/>
    </a:hlink>
    <a:folHlink>
      <a:srgbClr val="97C5E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2823</TotalTime>
  <Words>915</Words>
  <Application>Microsoft Office PowerPoint</Application>
  <PresentationFormat>Szélesvásznú</PresentationFormat>
  <Paragraphs>162</Paragraphs>
  <Slides>23</Slides>
  <Notes>18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29" baseType="lpstr">
      <vt:lpstr>Libre Baskerville</vt:lpstr>
      <vt:lpstr>Arial</vt:lpstr>
      <vt:lpstr>Noto Sans Symbols</vt:lpstr>
      <vt:lpstr>Twentieth Century</vt:lpstr>
      <vt:lpstr>Calibri</vt:lpstr>
      <vt:lpstr>Cseppecske</vt:lpstr>
      <vt:lpstr>EZÜST   ORR  2023  LEOE  </vt:lpstr>
      <vt:lpstr>DOROTHY DIAMANT VON BERGEN „DOTTI” 2010.05.22. - 2023.04.04.</vt:lpstr>
      <vt:lpstr>MEDVEBERGI MASZKOS EBONY „LILLY” 2011.08.11.</vt:lpstr>
      <vt:lpstr>PILISVÖLGYI NEMES DEMI MOORE 2012.10.30.</vt:lpstr>
      <vt:lpstr>CASEY LEOLAND VOM UNTERBERG 2011.11.07. - 2023.01.18.</vt:lpstr>
      <vt:lpstr>MEDVEBERGI MASZKOS HARLEY 2013.01.30. - 2024.01.04. </vt:lpstr>
      <vt:lpstr>ZABOO V. SISSY-HAUS  „ZEBUS” 2013.03.11.</vt:lpstr>
      <vt:lpstr>LIONS FROM  FAIRY TALE ASLAN „ASI” 2012.12.26. - 2023.07.31.</vt:lpstr>
      <vt:lpstr>ARMAGEDDON JUNIOR   THE MAJESTIC LION „JUNIOR” 2013.03.27. - 2023.06.19.</vt:lpstr>
      <vt:lpstr>LIONS FROM FAIRY TALE ALIEN „MYTHOS” 2012.12.26. - 2023.03.08.</vt:lpstr>
      <vt:lpstr>LIONS FROM FAIRY TALE ALICE 2012.12.26. - 2023.02.24. </vt:lpstr>
      <vt:lpstr>ANGELICALLY NIGHTLIGHT ONYX 2014.04.29.</vt:lpstr>
      <vt:lpstr>MARCALI-SZÉPE KASIM „BUCK” 2013.11.08 – 2023.07.25. </vt:lpstr>
      <vt:lpstr>PILISVÖLGYI NEMES ETERNITY „NILDA” 2014.06.25.</vt:lpstr>
      <vt:lpstr>AMARANTHA FREUDE DES LEBENS „PRINZI” 2013.11.27.- 2023.06.07.</vt:lpstr>
      <vt:lpstr>CARTER LEIJLA BARRY 2015.01.22.</vt:lpstr>
      <vt:lpstr>PILISVÖLGYI NEMES FAITHFUL MUSHU 2015.05.11.</vt:lpstr>
      <vt:lpstr>MEDVEBERGI MASZKOS KILIMANJARO „KILI” 2015.06.12. </vt:lpstr>
      <vt:lpstr>ARAMIS V. SISSY-HAUS  „MIZKE” 2015.06.28.</vt:lpstr>
      <vt:lpstr>MEDVEBERGI MASZKOS KUGLÓF „KUGLI” 2015.06.12. – 2023.09.28. </vt:lpstr>
      <vt:lpstr>BOOMER BEAR FROM CASTLE „DIESEL” 2016.01.10.</vt:lpstr>
      <vt:lpstr>URI Z LEONKOVHO RAJA „EMIL” 2016.02.03.</vt:lpstr>
      <vt:lpstr>KÍVÁNJUK,  HOGY VETERÁN KUTYÁINK MÉG HOSSZÚ IDŐT  TUDJANAK TÖLTENI VELÜNK,  BOLDOGSÁGBAN, EGÉSZSÉGBEN!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EZÜST   ORR  2019.  LEOE</dc:title>
  <dc:creator>Dell</dc:creator>
  <cp:lastModifiedBy>Bonifác Létai</cp:lastModifiedBy>
  <cp:revision>71</cp:revision>
  <dcterms:modified xsi:type="dcterms:W3CDTF">2024-02-04T11:24:50Z</dcterms:modified>
</cp:coreProperties>
</file>